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0" r:id="rId6"/>
    <p:sldId id="261" r:id="rId7"/>
    <p:sldId id="265" r:id="rId8"/>
    <p:sldId id="262" r:id="rId9"/>
    <p:sldId id="266" r:id="rId10"/>
    <p:sldId id="267" r:id="rId11"/>
    <p:sldId id="263" r:id="rId12"/>
    <p:sldId id="268" r:id="rId13"/>
    <p:sldId id="270"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Lst>
        </p14:section>
        <p14:section name="Background / Rationale" id="{9854598F-48B5-4A46-ACDD-F73752460979}">
          <p14:sldIdLst>
            <p14:sldId id="257"/>
            <p14:sldId id="259"/>
            <p14:sldId id="258"/>
          </p14:sldIdLst>
        </p14:section>
        <p14:section name="Aims" id="{38C7EFCF-D94F-4F20-83F1-E4BE5441B0CC}">
          <p14:sldIdLst>
            <p14:sldId id="260"/>
          </p14:sldIdLst>
        </p14:section>
        <p14:section name="Aim 1" id="{232D1E3D-76A7-41A8-9C6B-F8FC8018B518}">
          <p14:sldIdLst>
            <p14:sldId id="261"/>
            <p14:sldId id="265"/>
          </p14:sldIdLst>
        </p14:section>
        <p14:section name="Aim 2" id="{BA30B35C-10B9-40A8-B4B6-3AAD7AB49010}">
          <p14:sldIdLst>
            <p14:sldId id="262"/>
            <p14:sldId id="266"/>
          </p14:sldIdLst>
        </p14:section>
        <p14:section name="Aim 3" id="{34741C22-83A5-449F-8D5F-A4450B70194B}">
          <p14:sldIdLst>
            <p14:sldId id="267"/>
            <p14:sldId id="263"/>
            <p14:sldId id="268"/>
            <p14:sldId id="270"/>
          </p14:sldIdLst>
        </p14:section>
        <p14:section name="Payoff" id="{1F55C997-F418-4827-95A3-5738B27863AE}">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80611" autoAdjust="0"/>
  </p:normalViewPr>
  <p:slideViewPr>
    <p:cSldViewPr snapToGrid="0">
      <p:cViewPr varScale="1">
        <p:scale>
          <a:sx n="112" d="100"/>
          <a:sy n="112" d="100"/>
        </p:scale>
        <p:origin x="1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10/29/23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11</a:t>
            </a:fld>
            <a:endParaRPr lang="en-US"/>
          </a:p>
        </p:txBody>
      </p:sp>
    </p:spTree>
    <p:extLst>
      <p:ext uri="{BB962C8B-B14F-4D97-AF65-F5344CB8AC3E}">
        <p14:creationId xmlns:p14="http://schemas.microsoft.com/office/powerpoint/2010/main" val="192963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a:p>
            <a:endParaRPr lang="en-US" dirty="0"/>
          </a:p>
          <a:p>
            <a:endParaRPr lang="en-US" dirty="0"/>
          </a:p>
          <a:p>
            <a:endParaRPr lang="en-US" dirty="0"/>
          </a:p>
          <a:p>
            <a:r>
              <a:rPr lang="en-US" dirty="0"/>
              <a:t>The role of the respiratory system is to keep the level of oxygen and carbon dioxide where they should be despite wide variations in metabolic rate. </a:t>
            </a:r>
          </a:p>
          <a:p>
            <a:endParaRPr lang="en-US" dirty="0"/>
          </a:p>
          <a:p>
            <a:r>
              <a:rPr lang="en-US" dirty="0"/>
              <a:t>We only pay attention to what we can measure </a:t>
            </a:r>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Guardian TextSans Web"/>
              </a:rPr>
              <a:t>JAMA. </a:t>
            </a:r>
            <a:r>
              <a:rPr lang="en-US" b="0" i="0" dirty="0">
                <a:solidFill>
                  <a:srgbClr val="333333"/>
                </a:solidFill>
                <a:effectLst/>
                <a:latin typeface="Guardian TextSans Web"/>
              </a:rPr>
              <a:t>2020;323(5):455-465. doi:10.1001/jama.2019.22343</a:t>
            </a:r>
          </a:p>
          <a:p>
            <a:endParaRPr lang="en-US" b="0" i="0" dirty="0">
              <a:solidFill>
                <a:srgbClr val="333333"/>
              </a:solidFill>
              <a:effectLst/>
              <a:latin typeface="Guardian TextSans Web"/>
            </a:endParaRPr>
          </a:p>
          <a:p>
            <a:r>
              <a:rPr lang="en-US" b="0" i="0" dirty="0">
                <a:solidFill>
                  <a:srgbClr val="333333"/>
                </a:solidFill>
                <a:effectLst/>
                <a:latin typeface="Guardian TextSans Web"/>
              </a:rPr>
              <a:t>Cirrhosis: https://</a:t>
            </a:r>
            <a:r>
              <a:rPr lang="en-US" b="0" i="0" dirty="0" err="1">
                <a:solidFill>
                  <a:srgbClr val="333333"/>
                </a:solidFill>
                <a:effectLst/>
                <a:latin typeface="Guardian TextSans Web"/>
              </a:rPr>
              <a:t>www.ncbi.nlm.nih.gov</a:t>
            </a:r>
            <a:r>
              <a:rPr lang="en-US" b="0" i="0" dirty="0">
                <a:solidFill>
                  <a:srgbClr val="333333"/>
                </a:solidFill>
                <a:effectLst/>
                <a:latin typeface="Guardian TextSans Web"/>
              </a:rPr>
              <a:t>/</a:t>
            </a:r>
            <a:r>
              <a:rPr lang="en-US" b="0" i="0" dirty="0" err="1">
                <a:solidFill>
                  <a:srgbClr val="333333"/>
                </a:solidFill>
                <a:effectLst/>
                <a:latin typeface="Guardian TextSans Web"/>
              </a:rPr>
              <a:t>pmc</a:t>
            </a:r>
            <a:r>
              <a:rPr lang="en-US" b="0" i="0" dirty="0">
                <a:solidFill>
                  <a:srgbClr val="333333"/>
                </a:solidFill>
                <a:effectLst/>
                <a:latin typeface="Guardian TextSans Web"/>
              </a:rPr>
              <a:t>/articles/PMC7026710/</a:t>
            </a:r>
          </a:p>
          <a:p>
            <a:endParaRPr lang="en-US" b="0" i="0" dirty="0">
              <a:solidFill>
                <a:srgbClr val="333333"/>
              </a:solidFill>
              <a:effectLst/>
              <a:latin typeface="Guardian TextSans Web"/>
            </a:endParaRPr>
          </a:p>
          <a:p>
            <a:r>
              <a:rPr lang="en-US" b="0" i="0" dirty="0">
                <a:solidFill>
                  <a:srgbClr val="333333"/>
                </a:solidFill>
                <a:effectLst/>
                <a:latin typeface="Guardian TextSans Web"/>
              </a:rPr>
              <a:t>US: </a:t>
            </a:r>
            <a:r>
              <a:rPr lang="en-US" dirty="0">
                <a:effectLst/>
                <a:latin typeface="Times New Roman" panose="02020603050405020304" pitchFamily="18" charset="0"/>
              </a:rPr>
              <a:t>33·2  (HCV) + 26·5  (EtOH) + 10·3 (NASH) + 24·9 (Other) = 94.9 per 100,000 prevalence in the US </a:t>
            </a:r>
          </a:p>
          <a:p>
            <a:endParaRPr lang="en-US" dirty="0">
              <a:effectLst/>
              <a:latin typeface="Times New Roman" panose="02020603050405020304" pitchFamily="18" charset="0"/>
            </a:endParaRPr>
          </a:p>
          <a:p>
            <a:r>
              <a:rPr lang="en-US" b="0" i="0" dirty="0">
                <a:solidFill>
                  <a:srgbClr val="E8EAED"/>
                </a:solidFill>
                <a:effectLst/>
                <a:latin typeface="Google Sans"/>
              </a:rPr>
              <a:t>Patients with decompensated cirrhosis have a worse prognosis than do those with compensated cirrhosis; the average survival without transplantation is </a:t>
            </a:r>
            <a:r>
              <a:rPr lang="en-US" b="0" i="0" dirty="0">
                <a:solidFill>
                  <a:srgbClr val="E2EEFF"/>
                </a:solidFill>
                <a:effectLst/>
                <a:latin typeface="Google Sans"/>
              </a:rPr>
              <a:t>approximately two years</a:t>
            </a:r>
            <a:r>
              <a:rPr lang="en-US" b="0" i="0" dirty="0">
                <a:solidFill>
                  <a:srgbClr val="E8EAED"/>
                </a:solidFill>
                <a:effectLst/>
                <a:latin typeface="Google Sans"/>
              </a:rPr>
              <a:t> [13,14]</a:t>
            </a:r>
            <a:endParaRPr lang="en-US" dirty="0">
              <a:effectLst/>
              <a:latin typeface="Times New Roman" panose="02020603050405020304" pitchFamily="18" charset="0"/>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dirty="0"/>
              <a:t>Comparison seems apt, as you could think of hypercapnic </a:t>
            </a:r>
            <a:r>
              <a:rPr lang="en-US" dirty="0" err="1"/>
              <a:t>respiratoyr</a:t>
            </a:r>
            <a:r>
              <a:rPr lang="en-US" dirty="0"/>
              <a:t> failure as decompensated ventilation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6301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survival rates https://seer.cancer.gov/statistics-network/explorer/application.html?site=47&amp;data_type=4&amp;graph_type=6&amp;compareBy=sex&amp;chk_sex_1=1&amp;chk_sex_3=3&amp;chk_sex_2=2&amp;race=1&amp;age_range=1&amp;stage=101&amp;advopt_precision=1&amp;advopt_show_ci=on&amp;hdn_view=0&amp;advopt_show_apc=on&amp;advopt_display=2#resultsRegion0</a:t>
            </a:r>
            <a:endParaRPr lang="en-US" b="1" dirty="0"/>
          </a:p>
          <a:p>
            <a:endParaRPr lang="en-US" b="1" dirty="0"/>
          </a:p>
          <a:p>
            <a:r>
              <a:rPr lang="en-US" b="1" dirty="0"/>
              <a:t>Roughly age normalized</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42400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Agreement with PaCO2: +/- 6 mmHg, Bias +0.1 mmHg  </a:t>
            </a:r>
          </a:p>
          <a:p>
            <a:pPr lvl="1"/>
            <a:r>
              <a:rPr lang="en-US" dirty="0"/>
              <a:t>Conway et al. Thorax 2019. SRMA 44 Studies (n=1786)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234355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31124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10/29/23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10/29/23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p:txBody>
          <a:bodyPr>
            <a:normAutofit fontScale="90000"/>
          </a:bodyPr>
          <a:lstStyle/>
          <a:p>
            <a:r>
              <a:rPr lang="en-US" b="1" i="0" dirty="0">
                <a:solidFill>
                  <a:srgbClr val="242424"/>
                </a:solidFill>
                <a:effectLst/>
                <a:latin typeface="Segoe UI" panose="020B0502040204020203" pitchFamily="34" charset="0"/>
              </a:rPr>
              <a:t>Improved Recognition of Inpatient 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r>
              <a:rPr lang="en-US" dirty="0"/>
              <a:t>Brian Locke, MD </a:t>
            </a:r>
          </a:p>
          <a:p>
            <a:r>
              <a:rPr lang="en-US" dirty="0"/>
              <a:t>T32 Fellow</a:t>
            </a:r>
          </a:p>
          <a:p>
            <a:r>
              <a:rPr lang="en-US" dirty="0"/>
              <a:t>Division of Pulmonary, Critical Care, and Occupational Pulmonary Medicine</a:t>
            </a:r>
          </a:p>
          <a:p>
            <a:r>
              <a:rPr lang="en-US" dirty="0"/>
              <a:t>Department of Internal Medicine </a:t>
            </a:r>
          </a:p>
          <a:p>
            <a:r>
              <a:rPr lang="en-US" dirty="0"/>
              <a:t>University of Utah School of Medicine</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through the Academic Sleep and Pulmonary Integrated Research/Clinical Fellowship (ASPIRE) Program </a:t>
            </a:r>
          </a:p>
          <a:p>
            <a:endParaRPr lang="en-US" dirty="0"/>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p:txBody>
          <a:bodyPr/>
          <a:lstStyle/>
          <a:p>
            <a:r>
              <a:rPr lang="en-US" dirty="0"/>
              <a:t>More aggressive case identification could lead to underwhelming improvements in important outcomes if: </a:t>
            </a:r>
          </a:p>
          <a:p>
            <a:pPr lvl="1"/>
            <a:r>
              <a:rPr lang="en-US" dirty="0"/>
              <a:t>Clinicians already identify the important cases</a:t>
            </a:r>
          </a:p>
          <a:p>
            <a:pPr lvl="1"/>
            <a:r>
              <a:rPr lang="en-US" dirty="0"/>
              <a:t>Or, if earlier identification doesn’t actually facilitate helpful treatment</a:t>
            </a:r>
          </a:p>
          <a:p>
            <a:pPr lvl="2"/>
            <a:r>
              <a:rPr lang="en-US" dirty="0"/>
              <a:t>Perhaps, nothing bad would have happened in the period between identifications</a:t>
            </a:r>
          </a:p>
          <a:p>
            <a:pPr lvl="2"/>
            <a:r>
              <a:rPr lang="en-US" dirty="0"/>
              <a:t>Or, nothing could be done to change that trajectory</a:t>
            </a:r>
          </a:p>
        </p:txBody>
      </p:sp>
      <p:sp>
        <p:nvSpPr>
          <p:cNvPr id="4" name="Content Placeholder 2">
            <a:extLst>
              <a:ext uri="{FF2B5EF4-FFF2-40B4-BE49-F238E27FC236}">
                <a16:creationId xmlns:a16="http://schemas.microsoft.com/office/drawing/2014/main" id="{56671702-D107-ED24-9686-BBA32BACCF1D}"/>
              </a:ext>
            </a:extLst>
          </p:cNvPr>
          <p:cNvSpPr txBox="1">
            <a:spLocks/>
          </p:cNvSpPr>
          <p:nvPr/>
        </p:nvSpPr>
        <p:spPr>
          <a:xfrm>
            <a:off x="657726" y="4711700"/>
            <a:ext cx="5983705" cy="158816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Rigor of the supporting research:</a:t>
            </a:r>
          </a:p>
          <a:p>
            <a:pPr lvl="1"/>
            <a:r>
              <a:rPr lang="en-US" dirty="0"/>
              <a:t>Marik et al. 2013: patient diagnosed with OHS are repeatedly admitted and missed diagnosed prior to their ultimate recognition</a:t>
            </a:r>
          </a:p>
          <a:p>
            <a:pPr lvl="2"/>
            <a:r>
              <a:rPr lang="en-US" dirty="0"/>
              <a:t>*Single center with non-representative enrollment (only obese patients)</a:t>
            </a:r>
          </a:p>
          <a:p>
            <a:pPr lvl="1"/>
            <a:r>
              <a:rPr lang="en-US" dirty="0" err="1"/>
              <a:t>Meservey</a:t>
            </a:r>
            <a:r>
              <a:rPr lang="en-US" dirty="0"/>
              <a:t> et al 2020. and </a:t>
            </a:r>
            <a:r>
              <a:rPr lang="en-US" dirty="0" err="1"/>
              <a:t>Vonderbank</a:t>
            </a:r>
            <a:r>
              <a:rPr lang="en-US" dirty="0"/>
              <a:t> et al 2021: readmission rates are high after diagnosis (~1/3 of patients) - likely because the pipeline from identification to treatment is very unreliable. </a:t>
            </a:r>
          </a:p>
          <a:p>
            <a:pPr lvl="2"/>
            <a:r>
              <a:rPr lang="en-US" dirty="0"/>
              <a:t>*This only studies patients who are identified as hypercapnic</a:t>
            </a:r>
          </a:p>
          <a:p>
            <a:pPr lvl="1"/>
            <a:r>
              <a:rPr lang="en-US" dirty="0" err="1"/>
              <a:t>Cavalot</a:t>
            </a:r>
            <a:r>
              <a:rPr lang="en-US" dirty="0"/>
              <a:t> et al 2022: across etiologies (enrolled in an emergency department), patients with hypercapnia (by ABG) have worse outcomes than patients without</a:t>
            </a:r>
          </a:p>
          <a:p>
            <a:pPr lvl="2"/>
            <a:r>
              <a:rPr lang="en-US" dirty="0"/>
              <a:t>*Not matched for other prognostic indicators</a:t>
            </a:r>
          </a:p>
        </p:txBody>
      </p:sp>
      <p:pic>
        <p:nvPicPr>
          <p:cNvPr id="5" name="Picture 2">
            <a:extLst>
              <a:ext uri="{FF2B5EF4-FFF2-40B4-BE49-F238E27FC236}">
                <a16:creationId xmlns:a16="http://schemas.microsoft.com/office/drawing/2014/main" id="{3C98A125-B915-63E1-60AB-6B69702CF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733" y="4114614"/>
            <a:ext cx="4418012" cy="222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4" name="Content Placeholder 2">
            <a:extLst>
              <a:ext uri="{FF2B5EF4-FFF2-40B4-BE49-F238E27FC236}">
                <a16:creationId xmlns:a16="http://schemas.microsoft.com/office/drawing/2014/main" id="{D07C0054-ABFF-F5A4-6E81-FF9DBE0CA62E}"/>
              </a:ext>
            </a:extLst>
          </p:cNvPr>
          <p:cNvSpPr>
            <a:spLocks noGrp="1"/>
          </p:cNvSpPr>
          <p:nvPr>
            <p:ph idx="1"/>
          </p:nvPr>
        </p:nvSpPr>
        <p:spPr>
          <a:xfrm>
            <a:off x="838200" y="2054225"/>
            <a:ext cx="5346032" cy="4351338"/>
          </a:xfrm>
        </p:spPr>
        <p:txBody>
          <a:bodyPr>
            <a:normAutofit fontScale="70000" lnSpcReduction="20000"/>
          </a:bodyPr>
          <a:lstStyle/>
          <a:p>
            <a:r>
              <a:rPr lang="en-US" dirty="0"/>
              <a:t>Hypothesis: Patients predicted to have had hypercapnia that was not recognized have a similar or excess risk of subsequent readmission as those identified  (by blood gas and/or ICD code)</a:t>
            </a:r>
          </a:p>
          <a:p>
            <a:r>
              <a:rPr lang="en-US" dirty="0"/>
              <a:t>Study Design:</a:t>
            </a:r>
          </a:p>
          <a:p>
            <a:pPr lvl="1"/>
            <a:r>
              <a:rPr lang="en-US" dirty="0"/>
              <a:t>Retrospective EHR-based review</a:t>
            </a:r>
          </a:p>
          <a:p>
            <a:pPr lvl="1"/>
            <a:r>
              <a:rPr lang="en-US" b="1" dirty="0"/>
              <a:t>Dataset: Longitudinal, ideal self-contained system </a:t>
            </a:r>
          </a:p>
          <a:p>
            <a:pPr lvl="1"/>
            <a:r>
              <a:rPr lang="en-US" dirty="0"/>
              <a:t>Exposures of interest: </a:t>
            </a:r>
          </a:p>
          <a:p>
            <a:pPr lvl="2"/>
            <a:r>
              <a:rPr lang="en-US" dirty="0"/>
              <a:t>Hypercapnic Respiratory Failure by ICD code</a:t>
            </a:r>
          </a:p>
          <a:p>
            <a:pPr lvl="2"/>
            <a:r>
              <a:rPr lang="en-US" dirty="0"/>
              <a:t>Hypercapnic Respiratory Failure by ABG (or by VBG) &amp; not ICD code</a:t>
            </a:r>
          </a:p>
          <a:p>
            <a:pPr lvl="2"/>
            <a:r>
              <a:rPr lang="en-US" dirty="0"/>
              <a:t>Predicted Risk of Hypercapnic Respiratory Failure by commonly obtained data-elements</a:t>
            </a:r>
          </a:p>
          <a:p>
            <a:pPr lvl="1"/>
            <a:r>
              <a:rPr lang="en-US" dirty="0"/>
              <a:t>Effect modifier: PAP/NIV therapy </a:t>
            </a:r>
          </a:p>
          <a:p>
            <a:pPr lvl="1"/>
            <a:r>
              <a:rPr lang="en-US" dirty="0"/>
              <a:t>Outcome: Hazard of death or rehospitalization with hypercapnia </a:t>
            </a:r>
          </a:p>
        </p:txBody>
      </p:sp>
      <p:pic>
        <p:nvPicPr>
          <p:cNvPr id="5" name="Picture 4" descr="Diagram, venn diagram&#10;&#10;Description automatically generated">
            <a:extLst>
              <a:ext uri="{FF2B5EF4-FFF2-40B4-BE49-F238E27FC236}">
                <a16:creationId xmlns:a16="http://schemas.microsoft.com/office/drawing/2014/main" id="{35A11D83-A8E7-EA66-B612-8F8EE43213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5332" y="2281728"/>
            <a:ext cx="5150083" cy="3862562"/>
          </a:xfrm>
          <a:prstGeom prst="rect">
            <a:avLst/>
          </a:prstGeom>
        </p:spPr>
      </p:pic>
      <p:sp>
        <p:nvSpPr>
          <p:cNvPr id="6" name="Oval 5">
            <a:extLst>
              <a:ext uri="{FF2B5EF4-FFF2-40B4-BE49-F238E27FC236}">
                <a16:creationId xmlns:a16="http://schemas.microsoft.com/office/drawing/2014/main" id="{3D64A4D9-615D-39B8-AE30-0FEF196D7BCD}"/>
              </a:ext>
            </a:extLst>
          </p:cNvPr>
          <p:cNvSpPr/>
          <p:nvPr/>
        </p:nvSpPr>
        <p:spPr>
          <a:xfrm>
            <a:off x="6448926" y="1131762"/>
            <a:ext cx="5743074" cy="6196263"/>
          </a:xfrm>
          <a:prstGeom prst="ellipse">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923-7AD4-7BA1-6E18-292CB96C58D0}"/>
              </a:ext>
            </a:extLst>
          </p:cNvPr>
          <p:cNvSpPr txBox="1"/>
          <p:nvPr/>
        </p:nvSpPr>
        <p:spPr>
          <a:xfrm>
            <a:off x="7068268" y="5554759"/>
            <a:ext cx="2334127" cy="923330"/>
          </a:xfrm>
          <a:prstGeom prst="rect">
            <a:avLst/>
          </a:prstGeom>
          <a:noFill/>
        </p:spPr>
        <p:txBody>
          <a:bodyPr wrap="square" rtlCol="0">
            <a:spAutoFit/>
          </a:bodyPr>
          <a:lstStyle/>
          <a:p>
            <a:r>
              <a:rPr lang="en-US" dirty="0"/>
              <a:t>Those who likely had hypercapnia, but were not sampled</a:t>
            </a:r>
          </a:p>
        </p:txBody>
      </p:sp>
      <p:sp>
        <p:nvSpPr>
          <p:cNvPr id="8" name="Oval 7">
            <a:extLst>
              <a:ext uri="{FF2B5EF4-FFF2-40B4-BE49-F238E27FC236}">
                <a16:creationId xmlns:a16="http://schemas.microsoft.com/office/drawing/2014/main" id="{CB9C9519-4F32-6963-0523-CD6D09BD4CF8}"/>
              </a:ext>
            </a:extLst>
          </p:cNvPr>
          <p:cNvSpPr/>
          <p:nvPr/>
        </p:nvSpPr>
        <p:spPr>
          <a:xfrm>
            <a:off x="5843226" y="452437"/>
            <a:ext cx="5743074" cy="6196263"/>
          </a:xfrm>
          <a:prstGeom prst="ellipse">
            <a:avLst/>
          </a:prstGeom>
          <a:noFill/>
          <a:ln w="476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A7B4FC-AB6A-5CE9-BC19-B7F3FBB21F72}"/>
              </a:ext>
            </a:extLst>
          </p:cNvPr>
          <p:cNvSpPr txBox="1"/>
          <p:nvPr/>
        </p:nvSpPr>
        <p:spPr>
          <a:xfrm>
            <a:off x="6184232" y="2668400"/>
            <a:ext cx="2334127" cy="646331"/>
          </a:xfrm>
          <a:prstGeom prst="rect">
            <a:avLst/>
          </a:prstGeom>
          <a:noFill/>
        </p:spPr>
        <p:txBody>
          <a:bodyPr wrap="square" rtlCol="0">
            <a:spAutoFit/>
          </a:bodyPr>
          <a:lstStyle/>
          <a:p>
            <a:r>
              <a:rPr lang="en-US" dirty="0"/>
              <a:t>Model predicted to have hypercapnia</a:t>
            </a:r>
          </a:p>
        </p:txBody>
      </p:sp>
      <p:sp>
        <p:nvSpPr>
          <p:cNvPr id="10" name="Cross 9">
            <a:extLst>
              <a:ext uri="{FF2B5EF4-FFF2-40B4-BE49-F238E27FC236}">
                <a16:creationId xmlns:a16="http://schemas.microsoft.com/office/drawing/2014/main" id="{AB2D91C6-3972-DE08-39D4-0D78ED48B2EC}"/>
              </a:ext>
            </a:extLst>
          </p:cNvPr>
          <p:cNvSpPr/>
          <p:nvPr/>
        </p:nvSpPr>
        <p:spPr>
          <a:xfrm rot="19232980">
            <a:off x="9189872" y="4298848"/>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4BC29F80-D017-E882-4365-0169FCD8D9F9}"/>
              </a:ext>
            </a:extLst>
          </p:cNvPr>
          <p:cNvSpPr/>
          <p:nvPr/>
        </p:nvSpPr>
        <p:spPr>
          <a:xfrm rot="19232980">
            <a:off x="10324806" y="3983973"/>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D3714-EE3E-14EC-AD2C-A1A1300C869C}"/>
              </a:ext>
            </a:extLst>
          </p:cNvPr>
          <p:cNvSpPr txBox="1"/>
          <p:nvPr/>
        </p:nvSpPr>
        <p:spPr>
          <a:xfrm>
            <a:off x="8579037" y="4856698"/>
            <a:ext cx="1646715" cy="646331"/>
          </a:xfrm>
          <a:prstGeom prst="rect">
            <a:avLst/>
          </a:prstGeom>
          <a:noFill/>
        </p:spPr>
        <p:txBody>
          <a:bodyPr wrap="square" rtlCol="0">
            <a:spAutoFit/>
          </a:bodyPr>
          <a:lstStyle/>
          <a:p>
            <a:r>
              <a:rPr lang="en-US" dirty="0"/>
              <a:t>Comparison in consequences</a:t>
            </a:r>
          </a:p>
        </p:txBody>
      </p:sp>
      <p:cxnSp>
        <p:nvCxnSpPr>
          <p:cNvPr id="14" name="Straight Arrow Connector 13">
            <a:extLst>
              <a:ext uri="{FF2B5EF4-FFF2-40B4-BE49-F238E27FC236}">
                <a16:creationId xmlns:a16="http://schemas.microsoft.com/office/drawing/2014/main" id="{E03D4EF9-6406-2E89-0539-5BCA9D4E8D9E}"/>
              </a:ext>
            </a:extLst>
          </p:cNvPr>
          <p:cNvCxnSpPr>
            <a:cxnSpLocks/>
          </p:cNvCxnSpPr>
          <p:nvPr/>
        </p:nvCxnSpPr>
        <p:spPr>
          <a:xfrm flipH="1" flipV="1">
            <a:off x="9448102" y="4580533"/>
            <a:ext cx="312123" cy="288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84DCC-3AA2-C904-1943-A0A9E44C332E}"/>
              </a:ext>
            </a:extLst>
          </p:cNvPr>
          <p:cNvCxnSpPr>
            <a:cxnSpLocks/>
          </p:cNvCxnSpPr>
          <p:nvPr/>
        </p:nvCxnSpPr>
        <p:spPr>
          <a:xfrm flipV="1">
            <a:off x="9792367" y="4387824"/>
            <a:ext cx="480093" cy="4553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0E664D3B-7374-D835-7378-0B99C2593547}"/>
              </a:ext>
            </a:extLst>
          </p:cNvPr>
          <p:cNvSpPr/>
          <p:nvPr/>
        </p:nvSpPr>
        <p:spPr>
          <a:xfrm rot="19232980">
            <a:off x="11257646" y="3659984"/>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753E582-B393-F8F0-1828-AC7D3B936FF8}"/>
              </a:ext>
            </a:extLst>
          </p:cNvPr>
          <p:cNvCxnSpPr>
            <a:cxnSpLocks/>
          </p:cNvCxnSpPr>
          <p:nvPr/>
        </p:nvCxnSpPr>
        <p:spPr>
          <a:xfrm flipV="1">
            <a:off x="9869207" y="3943615"/>
            <a:ext cx="1295988" cy="913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4902-38A1-8FBC-6E0D-96F3B4CE1430}"/>
              </a:ext>
            </a:extLst>
          </p:cNvPr>
          <p:cNvSpPr>
            <a:spLocks noGrp="1"/>
          </p:cNvSpPr>
          <p:nvPr>
            <p:ph type="title"/>
          </p:nvPr>
        </p:nvSpPr>
        <p:spPr/>
        <p:txBody>
          <a:bodyPr/>
          <a:lstStyle/>
          <a:p>
            <a:r>
              <a:rPr lang="en-US" dirty="0"/>
              <a:t>Additional Design Thoughts: </a:t>
            </a:r>
          </a:p>
        </p:txBody>
      </p:sp>
      <p:sp>
        <p:nvSpPr>
          <p:cNvPr id="3" name="Content Placeholder 2">
            <a:extLst>
              <a:ext uri="{FF2B5EF4-FFF2-40B4-BE49-F238E27FC236}">
                <a16:creationId xmlns:a16="http://schemas.microsoft.com/office/drawing/2014/main" id="{A729DCDD-1B13-3343-484C-D09602E0B88E}"/>
              </a:ext>
            </a:extLst>
          </p:cNvPr>
          <p:cNvSpPr>
            <a:spLocks noGrp="1"/>
          </p:cNvSpPr>
          <p:nvPr>
            <p:ph idx="1"/>
          </p:nvPr>
        </p:nvSpPr>
        <p:spPr/>
        <p:txBody>
          <a:bodyPr/>
          <a:lstStyle/>
          <a:p>
            <a:r>
              <a:rPr lang="en-US" dirty="0"/>
              <a:t>Data requirements: need to be able to accurately obtain relevant data elements for prediction model (if they were obtained by providers)</a:t>
            </a:r>
          </a:p>
          <a:p>
            <a:pPr lvl="1"/>
            <a:r>
              <a:rPr lang="en-US" dirty="0"/>
              <a:t>Musts: Demographics, labs (BMP), ABG &amp; VBG data*, Diagnostic Codes, Admissions, Deaths</a:t>
            </a:r>
          </a:p>
          <a:p>
            <a:pPr lvl="1"/>
            <a:r>
              <a:rPr lang="en-US" dirty="0"/>
              <a:t>Ideal? PAP and oxygen prescriptions</a:t>
            </a:r>
          </a:p>
          <a:p>
            <a:pPr lvl="1"/>
            <a:endParaRPr lang="en-US" dirty="0"/>
          </a:p>
        </p:txBody>
      </p:sp>
      <p:graphicFrame>
        <p:nvGraphicFramePr>
          <p:cNvPr id="4" name="Table 3">
            <a:extLst>
              <a:ext uri="{FF2B5EF4-FFF2-40B4-BE49-F238E27FC236}">
                <a16:creationId xmlns:a16="http://schemas.microsoft.com/office/drawing/2014/main" id="{B4EAA3F9-7A8D-3C47-5F44-77073D57CFD5}"/>
              </a:ext>
            </a:extLst>
          </p:cNvPr>
          <p:cNvGraphicFramePr>
            <a:graphicFrameLocks noGrp="1"/>
          </p:cNvGraphicFramePr>
          <p:nvPr>
            <p:extLst>
              <p:ext uri="{D42A27DB-BD31-4B8C-83A1-F6EECF244321}">
                <p14:modId xmlns:p14="http://schemas.microsoft.com/office/powerpoint/2010/main" val="3653061761"/>
              </p:ext>
            </p:extLst>
          </p:nvPr>
        </p:nvGraphicFramePr>
        <p:xfrm>
          <a:off x="697832" y="3844883"/>
          <a:ext cx="10655967" cy="2560320"/>
        </p:xfrm>
        <a:graphic>
          <a:graphicData uri="http://schemas.openxmlformats.org/drawingml/2006/table">
            <a:tbl>
              <a:tblPr firstRow="1" bandRow="1">
                <a:tableStyleId>{5940675A-B579-460E-94D1-54222C63F5DA}</a:tableStyleId>
              </a:tblPr>
              <a:tblGrid>
                <a:gridCol w="3551989">
                  <a:extLst>
                    <a:ext uri="{9D8B030D-6E8A-4147-A177-3AD203B41FA5}">
                      <a16:colId xmlns:a16="http://schemas.microsoft.com/office/drawing/2014/main" val="1409023978"/>
                    </a:ext>
                  </a:extLst>
                </a:gridCol>
                <a:gridCol w="3551989">
                  <a:extLst>
                    <a:ext uri="{9D8B030D-6E8A-4147-A177-3AD203B41FA5}">
                      <a16:colId xmlns:a16="http://schemas.microsoft.com/office/drawing/2014/main" val="3080451073"/>
                    </a:ext>
                  </a:extLst>
                </a:gridCol>
                <a:gridCol w="3551989">
                  <a:extLst>
                    <a:ext uri="{9D8B030D-6E8A-4147-A177-3AD203B41FA5}">
                      <a16:colId xmlns:a16="http://schemas.microsoft.com/office/drawing/2014/main" val="3653677280"/>
                    </a:ext>
                  </a:extLst>
                </a:gridCol>
              </a:tblGrid>
              <a:tr h="281948">
                <a:tc gridSpan="3">
                  <a:txBody>
                    <a:bodyPr/>
                    <a:lstStyle/>
                    <a:p>
                      <a:pPr algn="ctr"/>
                      <a:r>
                        <a:rPr lang="en-US" dirty="0"/>
                        <a:t>Possible Designs</a:t>
                      </a:r>
                    </a:p>
                  </a:txBody>
                  <a:tcPr/>
                </a:tc>
                <a:tc hMerge="1">
                  <a:txBody>
                    <a:bodyPr/>
                    <a:lstStyle/>
                    <a:p>
                      <a:pPr algn="ctr"/>
                      <a:r>
                        <a:rPr lang="en-US" dirty="0"/>
                        <a:t>Possible Designs</a:t>
                      </a:r>
                    </a:p>
                  </a:txBody>
                  <a:tcPr/>
                </a:tc>
                <a:tc hMerge="1">
                  <a:txBody>
                    <a:bodyPr/>
                    <a:lstStyle/>
                    <a:p>
                      <a:endParaRPr lang="en-US" dirty="0"/>
                    </a:p>
                  </a:txBody>
                  <a:tcPr/>
                </a:tc>
                <a:extLst>
                  <a:ext uri="{0D108BD9-81ED-4DB2-BD59-A6C34878D82A}">
                    <a16:rowId xmlns:a16="http://schemas.microsoft.com/office/drawing/2014/main" val="1566119836"/>
                  </a:ext>
                </a:extLst>
              </a:tr>
              <a:tr h="173483">
                <a:tc>
                  <a:txBody>
                    <a:bodyPr/>
                    <a:lstStyle/>
                    <a:p>
                      <a:r>
                        <a:rPr lang="en-US" dirty="0"/>
                        <a:t>Single arm</a:t>
                      </a:r>
                    </a:p>
                  </a:txBody>
                  <a:tcPr/>
                </a:tc>
                <a:tc>
                  <a:txBody>
                    <a:bodyPr/>
                    <a:lstStyle/>
                    <a:p>
                      <a:r>
                        <a:rPr lang="en-US" dirty="0"/>
                        <a:t>Case-Control</a:t>
                      </a:r>
                    </a:p>
                  </a:txBody>
                  <a:tcPr/>
                </a:tc>
                <a:tc>
                  <a:txBody>
                    <a:bodyPr/>
                    <a:lstStyle/>
                    <a:p>
                      <a:r>
                        <a:rPr lang="en-US" dirty="0"/>
                        <a:t>Matched Cohort </a:t>
                      </a:r>
                    </a:p>
                  </a:txBody>
                  <a:tcPr/>
                </a:tc>
                <a:extLst>
                  <a:ext uri="{0D108BD9-81ED-4DB2-BD59-A6C34878D82A}">
                    <a16:rowId xmlns:a16="http://schemas.microsoft.com/office/drawing/2014/main" val="2541049899"/>
                  </a:ext>
                </a:extLst>
              </a:tr>
              <a:tr h="770202">
                <a:tc>
                  <a:txBody>
                    <a:bodyPr/>
                    <a:lstStyle/>
                    <a:p>
                      <a:r>
                        <a:rPr lang="en-US" dirty="0"/>
                        <a:t>Inclusion: 1</a:t>
                      </a:r>
                      <a:r>
                        <a:rPr lang="en-US" baseline="30000" dirty="0"/>
                        <a:t>st</a:t>
                      </a:r>
                      <a:r>
                        <a:rPr lang="en-US" dirty="0"/>
                        <a:t> identified hypercapnic respiratory failure admission</a:t>
                      </a:r>
                    </a:p>
                  </a:txBody>
                  <a:tcPr/>
                </a:tc>
                <a:tc>
                  <a:txBody>
                    <a:bodyPr/>
                    <a:lstStyle/>
                    <a:p>
                      <a:r>
                        <a:rPr lang="en-US" dirty="0"/>
                        <a:t>Case: 1</a:t>
                      </a:r>
                      <a:r>
                        <a:rPr lang="en-US" baseline="30000" dirty="0"/>
                        <a:t>st</a:t>
                      </a:r>
                      <a:r>
                        <a:rPr lang="en-US" dirty="0"/>
                        <a:t> identified </a:t>
                      </a:r>
                      <a:r>
                        <a:rPr lang="en-US" dirty="0" err="1"/>
                        <a:t>Hypercap</a:t>
                      </a:r>
                      <a:r>
                        <a:rPr lang="en-US" dirty="0"/>
                        <a:t>-RF</a:t>
                      </a:r>
                    </a:p>
                    <a:p>
                      <a:r>
                        <a:rPr lang="en-US" dirty="0"/>
                        <a:t>Control: matched </a:t>
                      </a:r>
                      <a:r>
                        <a:rPr lang="en-US" dirty="0" err="1"/>
                        <a:t>hypox</a:t>
                      </a:r>
                      <a:r>
                        <a:rPr lang="en-US" dirty="0"/>
                        <a:t> RF?</a:t>
                      </a:r>
                    </a:p>
                  </a:txBody>
                  <a:tcPr/>
                </a:tc>
                <a:tc>
                  <a:txBody>
                    <a:bodyPr/>
                    <a:lstStyle/>
                    <a:p>
                      <a:r>
                        <a:rPr lang="en-US" dirty="0"/>
                        <a:t>Exposure: %Predicted likelihood of hypercapnia [including 100% when confirmed]</a:t>
                      </a:r>
                    </a:p>
                  </a:txBody>
                  <a:tcPr/>
                </a:tc>
                <a:extLst>
                  <a:ext uri="{0D108BD9-81ED-4DB2-BD59-A6C34878D82A}">
                    <a16:rowId xmlns:a16="http://schemas.microsoft.com/office/drawing/2014/main" val="3655492011"/>
                  </a:ext>
                </a:extLst>
              </a:tr>
              <a:tr h="770202">
                <a:tc>
                  <a:txBody>
                    <a:bodyPr/>
                    <a:lstStyle/>
                    <a:p>
                      <a:r>
                        <a:rPr lang="en-US" dirty="0"/>
                        <a:t># and rate of preceding likely-</a:t>
                      </a:r>
                      <a:r>
                        <a:rPr lang="en-US" dirty="0" err="1"/>
                        <a:t>hypercap</a:t>
                      </a:r>
                      <a:r>
                        <a:rPr lang="en-US" dirty="0"/>
                        <a:t> admissions</a:t>
                      </a:r>
                    </a:p>
                  </a:txBody>
                  <a:tcPr/>
                </a:tc>
                <a:tc>
                  <a:txBody>
                    <a:bodyPr/>
                    <a:lstStyle/>
                    <a:p>
                      <a:r>
                        <a:rPr lang="en-US" dirty="0"/>
                        <a:t>OR of a prior “likely to have hypercapnia” encounter</a:t>
                      </a:r>
                    </a:p>
                  </a:txBody>
                  <a:tcPr/>
                </a:tc>
                <a:tc>
                  <a:txBody>
                    <a:bodyPr/>
                    <a:lstStyle/>
                    <a:p>
                      <a:r>
                        <a:rPr lang="en-US" dirty="0"/>
                        <a:t>HR of readmission or death, modeled with restricted cubic spline [or categories]</a:t>
                      </a:r>
                    </a:p>
                  </a:txBody>
                  <a:tcPr/>
                </a:tc>
                <a:extLst>
                  <a:ext uri="{0D108BD9-81ED-4DB2-BD59-A6C34878D82A}">
                    <a16:rowId xmlns:a16="http://schemas.microsoft.com/office/drawing/2014/main" val="2215288271"/>
                  </a:ext>
                </a:extLst>
              </a:tr>
            </a:tbl>
          </a:graphicData>
        </a:graphic>
      </p:graphicFrame>
    </p:spTree>
    <p:extLst>
      <p:ext uri="{BB962C8B-B14F-4D97-AF65-F5344CB8AC3E}">
        <p14:creationId xmlns:p14="http://schemas.microsoft.com/office/powerpoint/2010/main" val="241910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4902-38A1-8FBC-6E0D-96F3B4CE1430}"/>
              </a:ext>
            </a:extLst>
          </p:cNvPr>
          <p:cNvSpPr>
            <a:spLocks noGrp="1"/>
          </p:cNvSpPr>
          <p:nvPr>
            <p:ph type="title"/>
          </p:nvPr>
        </p:nvSpPr>
        <p:spPr/>
        <p:txBody>
          <a:bodyPr/>
          <a:lstStyle/>
          <a:p>
            <a:r>
              <a:rPr lang="en-US" dirty="0"/>
              <a:t>Additional Design Thoughts: </a:t>
            </a:r>
          </a:p>
        </p:txBody>
      </p:sp>
      <p:sp>
        <p:nvSpPr>
          <p:cNvPr id="3" name="Content Placeholder 2">
            <a:extLst>
              <a:ext uri="{FF2B5EF4-FFF2-40B4-BE49-F238E27FC236}">
                <a16:creationId xmlns:a16="http://schemas.microsoft.com/office/drawing/2014/main" id="{A729DCDD-1B13-3343-484C-D09602E0B88E}"/>
              </a:ext>
            </a:extLst>
          </p:cNvPr>
          <p:cNvSpPr>
            <a:spLocks noGrp="1"/>
          </p:cNvSpPr>
          <p:nvPr>
            <p:ph idx="1"/>
          </p:nvPr>
        </p:nvSpPr>
        <p:spPr/>
        <p:txBody>
          <a:bodyPr/>
          <a:lstStyle/>
          <a:p>
            <a:r>
              <a:rPr lang="en-US" dirty="0"/>
              <a:t>Threats to validity:</a:t>
            </a:r>
          </a:p>
          <a:p>
            <a:pPr lvl="1"/>
            <a:r>
              <a:rPr lang="en-US" dirty="0"/>
              <a:t>Would be difficult to show it’s the predicted hypercapnia risk that raises risk, per-se (rather than things associated with it… negative control outcomes?)</a:t>
            </a:r>
          </a:p>
          <a:p>
            <a:pPr lvl="1"/>
            <a:r>
              <a:rPr lang="en-US" dirty="0"/>
              <a:t>Risk of readmission may be lower when hypercapnia is identified and proper treatment is instituted (which will be hard to determine from either ICD codes or procedure codes, I think)</a:t>
            </a:r>
          </a:p>
          <a:p>
            <a:pPr lvl="1"/>
            <a:r>
              <a:rPr lang="en-US" dirty="0"/>
              <a:t>Risk among patients with hypercapnia is not binary [</a:t>
            </a:r>
            <a:r>
              <a:rPr lang="en-US" dirty="0" err="1"/>
              <a:t>ie</a:t>
            </a:r>
            <a:r>
              <a:rPr lang="en-US" dirty="0"/>
              <a:t> risk PaCO2=90 &gt;&gt;&gt; 50]</a:t>
            </a:r>
          </a:p>
          <a:p>
            <a:pPr lvl="1"/>
            <a:endParaRPr lang="en-US" dirty="0"/>
          </a:p>
        </p:txBody>
      </p:sp>
    </p:spTree>
    <p:extLst>
      <p:ext uri="{BB962C8B-B14F-4D97-AF65-F5344CB8AC3E}">
        <p14:creationId xmlns:p14="http://schemas.microsoft.com/office/powerpoint/2010/main" val="387618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2BB0-B2C6-74B3-E1FF-9C4B0FE1B605}"/>
              </a:ext>
            </a:extLst>
          </p:cNvPr>
          <p:cNvSpPr>
            <a:spLocks noGrp="1"/>
          </p:cNvSpPr>
          <p:nvPr>
            <p:ph type="title"/>
          </p:nvPr>
        </p:nvSpPr>
        <p:spPr/>
        <p:txBody>
          <a:bodyPr/>
          <a:lstStyle/>
          <a:p>
            <a:r>
              <a:rPr lang="en-US" dirty="0"/>
              <a:t>What is expected to come from this research?</a:t>
            </a:r>
          </a:p>
        </p:txBody>
      </p:sp>
      <p:sp>
        <p:nvSpPr>
          <p:cNvPr id="3" name="Content Placeholder 2">
            <a:extLst>
              <a:ext uri="{FF2B5EF4-FFF2-40B4-BE49-F238E27FC236}">
                <a16:creationId xmlns:a16="http://schemas.microsoft.com/office/drawing/2014/main" id="{C0BA9FA0-97B1-4D43-25B8-15A1F6D07704}"/>
              </a:ext>
            </a:extLst>
          </p:cNvPr>
          <p:cNvSpPr>
            <a:spLocks noGrp="1"/>
          </p:cNvSpPr>
          <p:nvPr>
            <p:ph idx="1"/>
          </p:nvPr>
        </p:nvSpPr>
        <p:spPr/>
        <p:txBody>
          <a:bodyPr>
            <a:normAutofit lnSpcReduction="10000"/>
          </a:bodyPr>
          <a:lstStyle/>
          <a:p>
            <a:r>
              <a:rPr lang="en-US" dirty="0"/>
              <a:t>Validation of a method of stratification that can be used to: </a:t>
            </a:r>
          </a:p>
          <a:p>
            <a:pPr lvl="1"/>
            <a:r>
              <a:rPr lang="en-US" dirty="0"/>
              <a:t>Facilitate the identification of patients with high CO2 </a:t>
            </a:r>
            <a:r>
              <a:rPr lang="en-US" dirty="0">
                <a:latin typeface="Calibri" panose="020F0502020204030204" pitchFamily="34" charset="0"/>
                <a:ea typeface="Calibri" panose="020F0502020204030204" pitchFamily="34" charset="0"/>
                <a:cs typeface="Calibri" panose="020F0502020204030204" pitchFamily="34" charset="0"/>
              </a:rPr>
              <a:t>→ improved patient care</a:t>
            </a:r>
          </a:p>
          <a:p>
            <a:pPr lvl="1"/>
            <a:r>
              <a:rPr lang="en-US" dirty="0">
                <a:latin typeface="Calibri" panose="020F0502020204030204" pitchFamily="34" charset="0"/>
                <a:ea typeface="Calibri" panose="020F0502020204030204" pitchFamily="34" charset="0"/>
                <a:cs typeface="Calibri" panose="020F0502020204030204" pitchFamily="34" charset="0"/>
              </a:rPr>
              <a:t>Identify patients with hypercapnia (± a verification method) for study inclusion → more representative cohorts of patients. </a:t>
            </a:r>
          </a:p>
          <a:p>
            <a:pPr lvl="2"/>
            <a:r>
              <a:rPr lang="en-US" dirty="0">
                <a:latin typeface="Calibri" panose="020F0502020204030204" pitchFamily="34" charset="0"/>
                <a:ea typeface="Calibri" panose="020F0502020204030204" pitchFamily="34" charset="0"/>
                <a:cs typeface="Calibri" panose="020F0502020204030204" pitchFamily="34" charset="0"/>
              </a:rPr>
              <a:t>Enable future studies assessing: </a:t>
            </a:r>
          </a:p>
          <a:p>
            <a:pPr lvl="3"/>
            <a:r>
              <a:rPr lang="en-US" dirty="0">
                <a:latin typeface="Calibri" panose="020F0502020204030204" pitchFamily="34" charset="0"/>
                <a:ea typeface="Calibri" panose="020F0502020204030204" pitchFamily="34" charset="0"/>
                <a:cs typeface="Calibri" panose="020F0502020204030204" pitchFamily="34" charset="0"/>
              </a:rPr>
              <a:t>Overall burden of disease from hypercapnic respiratory failure</a:t>
            </a:r>
          </a:p>
          <a:p>
            <a:pPr lvl="3"/>
            <a:r>
              <a:rPr lang="en-US" dirty="0">
                <a:latin typeface="Calibri" panose="020F0502020204030204" pitchFamily="34" charset="0"/>
                <a:ea typeface="Calibri" panose="020F0502020204030204" pitchFamily="34" charset="0"/>
                <a:cs typeface="Calibri" panose="020F0502020204030204" pitchFamily="34" charset="0"/>
              </a:rPr>
              <a:t>Effect of exposures (medications, environmental, policy) on risk of hypercapnia</a:t>
            </a:r>
          </a:p>
          <a:p>
            <a:pPr lvl="3"/>
            <a:r>
              <a:rPr lang="en-US" dirty="0">
                <a:latin typeface="Calibri" panose="020F0502020204030204" pitchFamily="34" charset="0"/>
                <a:ea typeface="Calibri" panose="020F0502020204030204" pitchFamily="34" charset="0"/>
                <a:cs typeface="Calibri" panose="020F0502020204030204" pitchFamily="34" charset="0"/>
              </a:rPr>
              <a:t>Test the effect of treatment interventions on broader types of high-risk patients.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Career-development: </a:t>
            </a:r>
          </a:p>
          <a:p>
            <a:r>
              <a:rPr lang="en-US" dirty="0">
                <a:latin typeface="Calibri" panose="020F0502020204030204" pitchFamily="34" charset="0"/>
                <a:ea typeface="Calibri" panose="020F0502020204030204" pitchFamily="34" charset="0"/>
                <a:cs typeface="Calibri" panose="020F0502020204030204" pitchFamily="34" charset="0"/>
              </a:rPr>
              <a:t>Development of models (statistical, ML, etc.) exploding in healthcare</a:t>
            </a:r>
          </a:p>
          <a:p>
            <a:r>
              <a:rPr lang="en-US" dirty="0">
                <a:latin typeface="Calibri" panose="020F0502020204030204" pitchFamily="34" charset="0"/>
                <a:ea typeface="Calibri" panose="020F0502020204030204" pitchFamily="34" charset="0"/>
                <a:cs typeface="Calibri" panose="020F0502020204030204" pitchFamily="34" charset="0"/>
              </a:rPr>
              <a:t>a dearth of validated uses → investigators with experience in </a:t>
            </a:r>
            <a:r>
              <a:rPr lang="en-US" b="1" dirty="0">
                <a:latin typeface="Calibri" panose="020F0502020204030204" pitchFamily="34" charset="0"/>
                <a:ea typeface="Calibri" panose="020F0502020204030204" pitchFamily="34" charset="0"/>
                <a:cs typeface="Calibri" panose="020F0502020204030204" pitchFamily="34" charset="0"/>
              </a:rPr>
              <a:t>prospective</a:t>
            </a:r>
            <a:r>
              <a:rPr lang="en-US" dirty="0">
                <a:latin typeface="Calibri" panose="020F0502020204030204" pitchFamily="34" charset="0"/>
                <a:ea typeface="Calibri" panose="020F0502020204030204" pitchFamily="34" charset="0"/>
                <a:cs typeface="Calibri" panose="020F0502020204030204" pitchFamily="34" charset="0"/>
              </a:rPr>
              <a:t> model application and validation needed</a:t>
            </a:r>
            <a:endParaRPr lang="en-US" dirty="0"/>
          </a:p>
        </p:txBody>
      </p:sp>
    </p:spTree>
    <p:extLst>
      <p:ext uri="{BB962C8B-B14F-4D97-AF65-F5344CB8AC3E}">
        <p14:creationId xmlns:p14="http://schemas.microsoft.com/office/powerpoint/2010/main" val="204888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Hypercapnic Respiratory Failure</a:t>
            </a:r>
          </a:p>
        </p:txBody>
      </p:sp>
      <p:graphicFrame>
        <p:nvGraphicFramePr>
          <p:cNvPr id="4" name="Content Placeholder 3">
            <a:extLst>
              <a:ext uri="{FF2B5EF4-FFF2-40B4-BE49-F238E27FC236}">
                <a16:creationId xmlns:a16="http://schemas.microsoft.com/office/drawing/2014/main" id="{CB63B33A-F0AD-8432-7149-EE02B1CC87A4}"/>
              </a:ext>
            </a:extLst>
          </p:cNvPr>
          <p:cNvGraphicFramePr>
            <a:graphicFrameLocks noGrp="1"/>
          </p:cNvGraphicFramePr>
          <p:nvPr>
            <p:ph idx="1"/>
            <p:extLst>
              <p:ext uri="{D42A27DB-BD31-4B8C-83A1-F6EECF244321}">
                <p14:modId xmlns:p14="http://schemas.microsoft.com/office/powerpoint/2010/main" val="708035770"/>
              </p:ext>
            </p:extLst>
          </p:nvPr>
        </p:nvGraphicFramePr>
        <p:xfrm>
          <a:off x="838200" y="4459016"/>
          <a:ext cx="10515600" cy="111252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370840">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370840">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Reliably Identified by Pulse Oximetry</a:t>
                      </a:r>
                    </a:p>
                  </a:txBody>
                  <a:tcPr/>
                </a:tc>
                <a:tc>
                  <a:txBody>
                    <a:bodyPr/>
                    <a:lstStyle/>
                    <a:p>
                      <a:r>
                        <a:rPr lang="en-US" dirty="0"/>
                        <a:t>No routine non-invasive testing</a:t>
                      </a:r>
                    </a:p>
                  </a:txBody>
                  <a:tcPr/>
                </a:tc>
                <a:extLst>
                  <a:ext uri="{0D108BD9-81ED-4DB2-BD59-A6C34878D82A}">
                    <a16:rowId xmlns:a16="http://schemas.microsoft.com/office/drawing/2014/main" val="1641914686"/>
                  </a:ext>
                </a:extLst>
              </a:tr>
            </a:tbl>
          </a:graphicData>
        </a:graphic>
      </p:graphicFrame>
      <p:grpSp>
        <p:nvGrpSpPr>
          <p:cNvPr id="5" name="Group 4">
            <a:extLst>
              <a:ext uri="{FF2B5EF4-FFF2-40B4-BE49-F238E27FC236}">
                <a16:creationId xmlns:a16="http://schemas.microsoft.com/office/drawing/2014/main" id="{DEE2AAE7-1835-799D-CFB6-0FECCCBD657E}"/>
              </a:ext>
            </a:extLst>
          </p:cNvPr>
          <p:cNvGrpSpPr/>
          <p:nvPr/>
        </p:nvGrpSpPr>
        <p:grpSpPr>
          <a:xfrm>
            <a:off x="3832647" y="1640700"/>
            <a:ext cx="4093074" cy="2783325"/>
            <a:chOff x="501787" y="2091279"/>
            <a:chExt cx="7061235" cy="4801701"/>
          </a:xfrm>
        </p:grpSpPr>
        <p:pic>
          <p:nvPicPr>
            <p:cNvPr id="6" name="Picture 2" descr="PDF] Diagnosing cardiovascular and lung pathophysiology from exercise gas  exchange. | Semantic Scholar">
              <a:extLst>
                <a:ext uri="{FF2B5EF4-FFF2-40B4-BE49-F238E27FC236}">
                  <a16:creationId xmlns:a16="http://schemas.microsoft.com/office/drawing/2014/main" id="{33C3D64B-496B-9C9A-52AE-E1D25F601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6A4E0-9A7C-363F-4810-FB1FA057D1CB}"/>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8" name="Straight Arrow Connector 7">
              <a:extLst>
                <a:ext uri="{FF2B5EF4-FFF2-40B4-BE49-F238E27FC236}">
                  <a16:creationId xmlns:a16="http://schemas.microsoft.com/office/drawing/2014/main" id="{00012637-3B27-5068-8AEA-62741850EE43}"/>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0C3CAE53-FEBF-8805-48CA-1B08F61AAD03}"/>
              </a:ext>
            </a:extLst>
          </p:cNvPr>
          <p:cNvSpPr/>
          <p:nvPr/>
        </p:nvSpPr>
        <p:spPr>
          <a:xfrm>
            <a:off x="5989897" y="4374037"/>
            <a:ext cx="5449033" cy="1325563"/>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E5F66-C3F6-8343-B014-B7B0577BCFEA}"/>
              </a:ext>
            </a:extLst>
          </p:cNvPr>
          <p:cNvSpPr txBox="1"/>
          <p:nvPr/>
        </p:nvSpPr>
        <p:spPr>
          <a:xfrm>
            <a:off x="933254" y="5927692"/>
            <a:ext cx="10529740" cy="646331"/>
          </a:xfrm>
          <a:prstGeom prst="rect">
            <a:avLst/>
          </a:prstGeom>
          <a:noFill/>
        </p:spPr>
        <p:txBody>
          <a:bodyPr wrap="square" rtlCol="0">
            <a:spAutoFit/>
          </a:bodyPr>
          <a:lstStyle/>
          <a:p>
            <a:pPr algn="ctr"/>
            <a:r>
              <a:rPr lang="en-US" dirty="0"/>
              <a:t>“What gets measured gets managed”</a:t>
            </a:r>
          </a:p>
          <a:p>
            <a:pPr algn="ctr"/>
            <a:r>
              <a:rPr lang="en-US" dirty="0"/>
              <a:t>Patients with hypercapnia are identified </a:t>
            </a:r>
            <a:r>
              <a:rPr lang="en-US" b="1" dirty="0"/>
              <a:t>unreliably and late</a:t>
            </a:r>
            <a:r>
              <a:rPr lang="en-US" dirty="0"/>
              <a:t> in their illness</a:t>
            </a:r>
          </a:p>
        </p:txBody>
      </p:sp>
    </p:spTree>
    <p:extLst>
      <p:ext uri="{BB962C8B-B14F-4D97-AF65-F5344CB8AC3E}">
        <p14:creationId xmlns:p14="http://schemas.microsoft.com/office/powerpoint/2010/main" val="35105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EC40C8D-3030-62FC-5981-2198BFE7F788}"/>
              </a:ext>
            </a:extLst>
          </p:cNvPr>
          <p:cNvSpPr txBox="1">
            <a:spLocks/>
          </p:cNvSpPr>
          <p:nvPr/>
        </p:nvSpPr>
        <p:spPr>
          <a:xfrm>
            <a:off x="8102398" y="2325314"/>
            <a:ext cx="4419601" cy="416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E.g.: Home PAP improves </a:t>
            </a:r>
            <a:r>
              <a:rPr lang="en-US" b="1" dirty="0"/>
              <a:t>mortality</a:t>
            </a:r>
            <a:r>
              <a:rPr lang="en-US" dirty="0"/>
              <a:t> in </a:t>
            </a:r>
            <a:r>
              <a:rPr lang="en-US" dirty="0">
                <a:latin typeface="Calibri" panose="020F0502020204030204" pitchFamily="34" charset="0"/>
                <a:ea typeface="Calibri" panose="020F0502020204030204" pitchFamily="34" charset="0"/>
                <a:cs typeface="Calibri" panose="020F0502020204030204" pitchFamily="34" charset="0"/>
              </a:rPr>
              <a:t>↑CO2-</a:t>
            </a:r>
            <a:r>
              <a:rPr lang="en-US" dirty="0"/>
              <a:t>COPD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Weight loss</a:t>
            </a:r>
          </a:p>
          <a:p>
            <a:pPr marL="0" indent="0">
              <a:buFont typeface="Arial" panose="020B0604020202020204" pitchFamily="34" charset="0"/>
              <a:buNone/>
            </a:pPr>
            <a:r>
              <a:rPr lang="en-US" dirty="0"/>
              <a:t>Medication Adjustment</a:t>
            </a:r>
          </a:p>
          <a:p>
            <a:pPr marL="0" indent="0">
              <a:buFont typeface="Arial" panose="020B0604020202020204" pitchFamily="34" charset="0"/>
              <a:buNone/>
            </a:pPr>
            <a:r>
              <a:rPr lang="en-US" dirty="0"/>
              <a:t>Pulmonary Rehab</a:t>
            </a:r>
          </a:p>
        </p:txBody>
      </p:sp>
      <p:sp>
        <p:nvSpPr>
          <p:cNvPr id="2" name="Title 1">
            <a:extLst>
              <a:ext uri="{FF2B5EF4-FFF2-40B4-BE49-F238E27FC236}">
                <a16:creationId xmlns:a16="http://schemas.microsoft.com/office/drawing/2014/main" id="{240C9EAE-F23F-0208-60BD-46170941D89F}"/>
              </a:ext>
            </a:extLst>
          </p:cNvPr>
          <p:cNvSpPr>
            <a:spLocks noGrp="1"/>
          </p:cNvSpPr>
          <p:nvPr>
            <p:ph type="title"/>
          </p:nvPr>
        </p:nvSpPr>
        <p:spPr/>
        <p:txBody>
          <a:bodyPr>
            <a:normAutofit/>
          </a:bodyPr>
          <a:lstStyle/>
          <a:p>
            <a:r>
              <a:rPr lang="en-US" sz="4000" dirty="0"/>
              <a:t>Hypercapnia is </a:t>
            </a:r>
            <a:r>
              <a:rPr lang="en-US" sz="4000" b="1" dirty="0"/>
              <a:t>common</a:t>
            </a:r>
            <a:r>
              <a:rPr lang="en-US" sz="4000" dirty="0"/>
              <a:t>, is probably becoming more common, and is </a:t>
            </a:r>
            <a:r>
              <a:rPr lang="en-US" sz="4000" b="1" dirty="0"/>
              <a:t>treatable</a:t>
            </a:r>
            <a:r>
              <a:rPr lang="en-US" sz="4000" dirty="0"/>
              <a:t>.</a:t>
            </a:r>
          </a:p>
        </p:txBody>
      </p:sp>
      <p:graphicFrame>
        <p:nvGraphicFramePr>
          <p:cNvPr id="6" name="Content Placeholder 5">
            <a:extLst>
              <a:ext uri="{FF2B5EF4-FFF2-40B4-BE49-F238E27FC236}">
                <a16:creationId xmlns:a16="http://schemas.microsoft.com/office/drawing/2014/main" id="{86008A9C-22D8-B345-2178-7D6B9C8DA61B}"/>
              </a:ext>
            </a:extLst>
          </p:cNvPr>
          <p:cNvGraphicFramePr>
            <a:graphicFrameLocks noGrp="1"/>
          </p:cNvGraphicFramePr>
          <p:nvPr>
            <p:ph idx="1"/>
            <p:extLst>
              <p:ext uri="{D42A27DB-BD31-4B8C-83A1-F6EECF244321}">
                <p14:modId xmlns:p14="http://schemas.microsoft.com/office/powerpoint/2010/main" val="3272806776"/>
              </p:ext>
            </p:extLst>
          </p:nvPr>
        </p:nvGraphicFramePr>
        <p:xfrm>
          <a:off x="5085522" y="245642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4" name="Picture 3">
            <a:extLst>
              <a:ext uri="{FF2B5EF4-FFF2-40B4-BE49-F238E27FC236}">
                <a16:creationId xmlns:a16="http://schemas.microsoft.com/office/drawing/2014/main" id="{328550DD-699D-917F-8678-A858D9C2999C}"/>
              </a:ext>
            </a:extLst>
          </p:cNvPr>
          <p:cNvPicPr>
            <a:picLocks noChangeAspect="1"/>
          </p:cNvPicPr>
          <p:nvPr/>
        </p:nvPicPr>
        <p:blipFill>
          <a:blip r:embed="rId3"/>
          <a:stretch>
            <a:fillRect/>
          </a:stretch>
        </p:blipFill>
        <p:spPr>
          <a:xfrm>
            <a:off x="665921" y="2444269"/>
            <a:ext cx="2981739" cy="984731"/>
          </a:xfrm>
          <a:prstGeom prst="rect">
            <a:avLst/>
          </a:prstGeom>
        </p:spPr>
      </p:pic>
      <p:sp>
        <p:nvSpPr>
          <p:cNvPr id="5" name="Content Placeholder 2">
            <a:extLst>
              <a:ext uri="{FF2B5EF4-FFF2-40B4-BE49-F238E27FC236}">
                <a16:creationId xmlns:a16="http://schemas.microsoft.com/office/drawing/2014/main" id="{4C8B6ACF-C395-5DD6-4E7A-51ADA7126ADF}"/>
              </a:ext>
            </a:extLst>
          </p:cNvPr>
          <p:cNvSpPr txBox="1">
            <a:spLocks/>
          </p:cNvSpPr>
          <p:nvPr/>
        </p:nvSpPr>
        <p:spPr>
          <a:xfrm>
            <a:off x="202095" y="3268617"/>
            <a:ext cx="4419601" cy="30432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dirty="0"/>
              <a:t>Population-standardized prevalence PaCO2 &gt; 45 mmHg after excluding iatrogenic causes: </a:t>
            </a:r>
          </a:p>
          <a:p>
            <a:pPr marL="0" indent="0">
              <a:buFont typeface="Arial" panose="020B0604020202020204" pitchFamily="34" charset="0"/>
              <a:buNone/>
            </a:pPr>
            <a:r>
              <a:rPr lang="en-US" b="1" dirty="0"/>
              <a:t>150* per 100,000 person/year</a:t>
            </a:r>
          </a:p>
          <a:p>
            <a:r>
              <a:rPr lang="en-US" i="1" dirty="0"/>
              <a:t>*Only inpatients, only those with blood gasses checked</a:t>
            </a:r>
            <a:endParaRPr lang="en-US" dirty="0"/>
          </a:p>
          <a:p>
            <a:pPr marL="0" indent="0">
              <a:buFont typeface="Arial" panose="020B0604020202020204" pitchFamily="34" charset="0"/>
              <a:buNone/>
            </a:pPr>
            <a:r>
              <a:rPr lang="en-US" dirty="0"/>
              <a:t>Comparison: </a:t>
            </a:r>
            <a:r>
              <a:rPr lang="en-US" b="1" dirty="0"/>
              <a:t>Decompensated Cirrhosis</a:t>
            </a:r>
            <a:r>
              <a:rPr lang="en-US" dirty="0"/>
              <a:t> </a:t>
            </a:r>
            <a:r>
              <a:rPr lang="en-US" b="0" i="0" dirty="0">
                <a:solidFill>
                  <a:srgbClr val="212121"/>
                </a:solidFill>
                <a:effectLst/>
              </a:rPr>
              <a:t>94.9 (US, 2017) per 100,000 person year</a:t>
            </a:r>
            <a:endParaRPr lang="en-US" dirty="0"/>
          </a:p>
        </p:txBody>
      </p:sp>
      <p:pic>
        <p:nvPicPr>
          <p:cNvPr id="8" name="Graphic 7" descr="Upward trend outline">
            <a:extLst>
              <a:ext uri="{FF2B5EF4-FFF2-40B4-BE49-F238E27FC236}">
                <a16:creationId xmlns:a16="http://schemas.microsoft.com/office/drawing/2014/main" id="{9A3CD2EB-A547-868E-D856-4CB66FA79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547" y="5217616"/>
            <a:ext cx="1568521" cy="1568521"/>
          </a:xfrm>
          <a:prstGeom prst="rect">
            <a:avLst/>
          </a:prstGeom>
        </p:spPr>
      </p:pic>
      <p:pic>
        <p:nvPicPr>
          <p:cNvPr id="1026" name="Picture 2">
            <a:extLst>
              <a:ext uri="{FF2B5EF4-FFF2-40B4-BE49-F238E27FC236}">
                <a16:creationId xmlns:a16="http://schemas.microsoft.com/office/drawing/2014/main" id="{2AFB8BCC-98C6-B9F0-D9DC-7A8E375C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285" y="3016120"/>
            <a:ext cx="3720548" cy="193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By the time patients are caught: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morbidity</a:t>
            </a:r>
          </a:p>
        </p:txBody>
      </p:sp>
      <p:pic>
        <p:nvPicPr>
          <p:cNvPr id="6" name="Content Placeholder 5" descr="Iceberg outline">
            <a:extLst>
              <a:ext uri="{FF2B5EF4-FFF2-40B4-BE49-F238E27FC236}">
                <a16:creationId xmlns:a16="http://schemas.microsoft.com/office/drawing/2014/main" id="{E520E155-29CF-9F07-08C2-E253F02670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371" y="1967085"/>
            <a:ext cx="3718098" cy="3718098"/>
          </a:xfrm>
        </p:spPr>
      </p:pic>
      <p:pic>
        <p:nvPicPr>
          <p:cNvPr id="7" name="Picture 6">
            <a:extLst>
              <a:ext uri="{FF2B5EF4-FFF2-40B4-BE49-F238E27FC236}">
                <a16:creationId xmlns:a16="http://schemas.microsoft.com/office/drawing/2014/main" id="{D92ED30B-12F5-1850-8414-982A684692E4}"/>
              </a:ext>
            </a:extLst>
          </p:cNvPr>
          <p:cNvPicPr>
            <a:picLocks noChangeAspect="1"/>
          </p:cNvPicPr>
          <p:nvPr/>
        </p:nvPicPr>
        <p:blipFill>
          <a:blip r:embed="rId5"/>
          <a:stretch>
            <a:fillRect/>
          </a:stretch>
        </p:blipFill>
        <p:spPr>
          <a:xfrm>
            <a:off x="274983" y="1967085"/>
            <a:ext cx="3988904" cy="1474791"/>
          </a:xfrm>
          <a:prstGeom prst="rect">
            <a:avLst/>
          </a:prstGeom>
        </p:spPr>
      </p:pic>
      <p:sp>
        <p:nvSpPr>
          <p:cNvPr id="12" name="Content Placeholder 2">
            <a:extLst>
              <a:ext uri="{FF2B5EF4-FFF2-40B4-BE49-F238E27FC236}">
                <a16:creationId xmlns:a16="http://schemas.microsoft.com/office/drawing/2014/main" id="{7DE3D7CA-F41B-8B14-1E69-8D6D47B559E5}"/>
              </a:ext>
            </a:extLst>
          </p:cNvPr>
          <p:cNvSpPr txBox="1">
            <a:spLocks/>
          </p:cNvSpPr>
          <p:nvPr/>
        </p:nvSpPr>
        <p:spPr>
          <a:xfrm>
            <a:off x="274983" y="33939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13" name="Picture 12">
            <a:extLst>
              <a:ext uri="{FF2B5EF4-FFF2-40B4-BE49-F238E27FC236}">
                <a16:creationId xmlns:a16="http://schemas.microsoft.com/office/drawing/2014/main" id="{A6D7994D-5A7D-EBBC-AD51-3D2BE11318EB}"/>
              </a:ext>
            </a:extLst>
          </p:cNvPr>
          <p:cNvPicPr>
            <a:picLocks noChangeAspect="1"/>
          </p:cNvPicPr>
          <p:nvPr/>
        </p:nvPicPr>
        <p:blipFill rotWithShape="1">
          <a:blip r:embed="rId6"/>
          <a:srcRect t="1" b="45927"/>
          <a:stretch/>
        </p:blipFill>
        <p:spPr>
          <a:xfrm>
            <a:off x="3932271" y="2251777"/>
            <a:ext cx="4356100" cy="857431"/>
          </a:xfrm>
          <a:prstGeom prst="rect">
            <a:avLst/>
          </a:prstGeom>
        </p:spPr>
      </p:pic>
      <p:pic>
        <p:nvPicPr>
          <p:cNvPr id="14" name="Picture 13">
            <a:extLst>
              <a:ext uri="{FF2B5EF4-FFF2-40B4-BE49-F238E27FC236}">
                <a16:creationId xmlns:a16="http://schemas.microsoft.com/office/drawing/2014/main" id="{2BFC884D-8757-A07E-F614-43DB159E7FDF}"/>
              </a:ext>
            </a:extLst>
          </p:cNvPr>
          <p:cNvPicPr>
            <a:picLocks noChangeAspect="1"/>
          </p:cNvPicPr>
          <p:nvPr/>
        </p:nvPicPr>
        <p:blipFill>
          <a:blip r:embed="rId7"/>
          <a:stretch>
            <a:fillRect/>
          </a:stretch>
        </p:blipFill>
        <p:spPr>
          <a:xfrm>
            <a:off x="4407172" y="3275333"/>
            <a:ext cx="3462983" cy="2572830"/>
          </a:xfrm>
          <a:prstGeom prst="rect">
            <a:avLst/>
          </a:prstGeom>
        </p:spPr>
      </p:pic>
      <p:sp>
        <p:nvSpPr>
          <p:cNvPr id="15" name="Title 1">
            <a:extLst>
              <a:ext uri="{FF2B5EF4-FFF2-40B4-BE49-F238E27FC236}">
                <a16:creationId xmlns:a16="http://schemas.microsoft.com/office/drawing/2014/main" id="{F6F60915-AE89-436D-EFAE-C65AFCB9F4CA}"/>
              </a:ext>
            </a:extLst>
          </p:cNvPr>
          <p:cNvSpPr txBox="1">
            <a:spLocks/>
          </p:cNvSpPr>
          <p:nvPr/>
        </p:nvSpPr>
        <p:spPr>
          <a:xfrm>
            <a:off x="1126524" y="6115739"/>
            <a:ext cx="10515600" cy="6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Could we catch them earlier? Would it help? </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8" name="Cross 17">
            <a:extLst>
              <a:ext uri="{FF2B5EF4-FFF2-40B4-BE49-F238E27FC236}">
                <a16:creationId xmlns:a16="http://schemas.microsoft.com/office/drawing/2014/main" id="{5591F372-D7CE-5188-538F-50CEAFB7CA61}"/>
              </a:ext>
            </a:extLst>
          </p:cNvPr>
          <p:cNvSpPr/>
          <p:nvPr/>
        </p:nvSpPr>
        <p:spPr>
          <a:xfrm rot="19232980">
            <a:off x="5902781" y="4225182"/>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AD086FD-4500-827A-BE89-0479B885EE31}"/>
              </a:ext>
            </a:extLst>
          </p:cNvPr>
          <p:cNvCxnSpPr>
            <a:cxnSpLocks/>
          </p:cNvCxnSpPr>
          <p:nvPr/>
        </p:nvCxnSpPr>
        <p:spPr>
          <a:xfrm flipH="1" flipV="1">
            <a:off x="6014537" y="4309105"/>
            <a:ext cx="596730" cy="3151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6A57F8-233C-3A53-071E-246F40E0A302}"/>
              </a:ext>
            </a:extLst>
          </p:cNvPr>
          <p:cNvSpPr txBox="1"/>
          <p:nvPr/>
        </p:nvSpPr>
        <p:spPr>
          <a:xfrm>
            <a:off x="6126366" y="4650450"/>
            <a:ext cx="2401001" cy="646331"/>
          </a:xfrm>
          <a:prstGeom prst="rect">
            <a:avLst/>
          </a:prstGeom>
          <a:noFill/>
        </p:spPr>
        <p:txBody>
          <a:bodyPr wrap="square" rtlCol="0">
            <a:spAutoFit/>
          </a:bodyPr>
          <a:lstStyle/>
          <a:p>
            <a:r>
              <a:rPr lang="en-US" dirty="0"/>
              <a:t>Lung Adenocarcinoma, for reference</a:t>
            </a:r>
          </a:p>
        </p:txBody>
      </p:sp>
    </p:spTree>
    <p:extLst>
      <p:ext uri="{BB962C8B-B14F-4D97-AF65-F5344CB8AC3E}">
        <p14:creationId xmlns:p14="http://schemas.microsoft.com/office/powerpoint/2010/main" val="18203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1873103316"/>
              </p:ext>
            </p:extLst>
          </p:nvPr>
        </p:nvGraphicFramePr>
        <p:xfrm>
          <a:off x="541020" y="604454"/>
          <a:ext cx="11109960" cy="576580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3350153">
                  <a:extLst>
                    <a:ext uri="{9D8B030D-6E8A-4147-A177-3AD203B41FA5}">
                      <a16:colId xmlns:a16="http://schemas.microsoft.com/office/drawing/2014/main" val="47158414"/>
                    </a:ext>
                  </a:extLst>
                </a:gridCol>
                <a:gridCol w="2911642">
                  <a:extLst>
                    <a:ext uri="{9D8B030D-6E8A-4147-A177-3AD203B41FA5}">
                      <a16:colId xmlns:a16="http://schemas.microsoft.com/office/drawing/2014/main" val="3275427320"/>
                    </a:ext>
                  </a:extLst>
                </a:gridCol>
                <a:gridCol w="3625917">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There is an important burden of unrecognized hypercapnia among hospitalized patients.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Non-invasive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Prevalence Estimate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Less invasive methods of blood CO2 assessment (TcCO2) Risk Stratification) can identify hypercapnia with sufficient accuracy to estimate prevalence.</a:t>
                      </a:r>
                    </a:p>
                  </a:txBody>
                  <a:tcPr/>
                </a:tc>
                <a:tc>
                  <a:txBody>
                    <a:bodyPr/>
                    <a:lstStyle/>
                    <a:p>
                      <a:r>
                        <a:rPr lang="en-US" dirty="0"/>
                        <a:t>There is a sizable prevalence of unrecognized hypercapnia among hospitalized patients. </a:t>
                      </a:r>
                    </a:p>
                  </a:txBody>
                  <a:tcPr/>
                </a:tc>
                <a:tc>
                  <a:txBody>
                    <a:bodyPr/>
                    <a:lstStyle/>
                    <a:p>
                      <a:r>
                        <a:rPr lang="en-US" dirty="0"/>
                        <a:t>Inpatients who were predicted, but not confirmed, to have hypercapnic respiratory failure are at comparable risk of readmission to those identified. </a:t>
                      </a:r>
                    </a:p>
                  </a:txBody>
                  <a:tcPr/>
                </a:tc>
                <a:extLst>
                  <a:ext uri="{0D108BD9-81ED-4DB2-BD59-A6C34878D82A}">
                    <a16:rowId xmlns:a16="http://schemas.microsoft.com/office/drawing/2014/main" val="3677532768"/>
                  </a:ext>
                </a:extLst>
              </a:tr>
              <a:tr h="370840">
                <a:tc>
                  <a:txBody>
                    <a:bodyPr/>
                    <a:lstStyle/>
                    <a:p>
                      <a:r>
                        <a:rPr lang="en-US" dirty="0"/>
                        <a:t>Barrier</a:t>
                      </a:r>
                    </a:p>
                  </a:txBody>
                  <a:tcPr/>
                </a:tc>
                <a:tc>
                  <a:txBody>
                    <a:bodyPr/>
                    <a:lstStyle/>
                    <a:p>
                      <a:r>
                        <a:rPr lang="en-US" dirty="0"/>
                        <a:t>TcCO2 and bicarbonate+ are perceived as problematic for individual patient use. </a:t>
                      </a:r>
                    </a:p>
                  </a:txBody>
                  <a:tcPr/>
                </a:tc>
                <a:tc>
                  <a:txBody>
                    <a:bodyPr/>
                    <a:lstStyle/>
                    <a:p>
                      <a:r>
                        <a:rPr lang="en-US" dirty="0"/>
                        <a:t>ABGs a selectively and unreliably obtained in clinical practice, and cannot be indiscriminately obtained for research</a:t>
                      </a:r>
                    </a:p>
                  </a:txBody>
                  <a:tcPr/>
                </a:tc>
                <a:tc>
                  <a:txBody>
                    <a:bodyPr/>
                    <a:lstStyle/>
                    <a:p>
                      <a:r>
                        <a:rPr lang="en-US" dirty="0"/>
                        <a:t>Prior work showing high readmission rates only assess patients who have been identified as hypercapnic. </a:t>
                      </a:r>
                    </a:p>
                  </a:txBody>
                  <a:tcPr/>
                </a:tc>
                <a:extLst>
                  <a:ext uri="{0D108BD9-81ED-4DB2-BD59-A6C34878D82A}">
                    <a16:rowId xmlns:a16="http://schemas.microsoft.com/office/drawing/2014/main" val="2726846091"/>
                  </a:ext>
                </a:extLst>
              </a:tr>
              <a:tr h="370840">
                <a:tc>
                  <a:txBody>
                    <a:bodyPr/>
                    <a:lstStyle/>
                    <a:p>
                      <a:r>
                        <a:rPr lang="en-US" dirty="0"/>
                        <a:t>Insight</a:t>
                      </a:r>
                    </a:p>
                  </a:txBody>
                  <a:tcPr/>
                </a:tc>
                <a:tc>
                  <a:txBody>
                    <a:bodyPr/>
                    <a:lstStyle/>
                    <a:p>
                      <a:r>
                        <a:rPr lang="en-US" dirty="0"/>
                        <a:t>Scatter, without bias, can allow accurate estimation of prevalence</a:t>
                      </a:r>
                    </a:p>
                  </a:txBody>
                  <a:tcPr/>
                </a:tc>
                <a:tc>
                  <a:txBody>
                    <a:bodyPr/>
                    <a:lstStyle/>
                    <a:p>
                      <a:r>
                        <a:rPr lang="en-US" dirty="0"/>
                        <a:t>Risk modeling allows for stratified sampling = better efficiency.</a:t>
                      </a:r>
                    </a:p>
                  </a:txBody>
                  <a:tcPr/>
                </a:tc>
                <a:tc>
                  <a:txBody>
                    <a:bodyPr/>
                    <a:lstStyle/>
                    <a:p>
                      <a:r>
                        <a:rPr lang="en-US" dirty="0"/>
                        <a:t>ABG PaCO2 is an imperfect reference standard</a:t>
                      </a:r>
                    </a:p>
                  </a:txBody>
                  <a:tcPr/>
                </a:tc>
                <a:extLst>
                  <a:ext uri="{0D108BD9-81ED-4DB2-BD59-A6C34878D82A}">
                    <a16:rowId xmlns:a16="http://schemas.microsoft.com/office/drawing/2014/main" val="3533557434"/>
                  </a:ext>
                </a:extLst>
              </a:tr>
              <a:tr h="370840">
                <a:tc>
                  <a:txBody>
                    <a:bodyPr/>
                    <a:lstStyle/>
                    <a:p>
                      <a:r>
                        <a:rPr lang="en-US" dirty="0"/>
                        <a:t>Approach</a:t>
                      </a:r>
                    </a:p>
                  </a:txBody>
                  <a:tcPr/>
                </a:tc>
                <a:tc>
                  <a:txBody>
                    <a:bodyPr/>
                    <a:lstStyle/>
                    <a:p>
                      <a:r>
                        <a:rPr lang="en-US" dirty="0"/>
                        <a:t>Obtain paired samples with ordered ABGs (inpatient). </a:t>
                      </a:r>
                    </a:p>
                  </a:txBody>
                  <a:tcPr/>
                </a:tc>
                <a:tc>
                  <a:txBody>
                    <a:bodyPr/>
                    <a:lstStyle/>
                    <a:p>
                      <a:r>
                        <a:rPr lang="en-US" dirty="0"/>
                        <a:t>Non-invasively sample (with TcCO2) patients by strata of predicted hypercapnia risk.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bl>
          </a:graphicData>
        </a:graphic>
      </p:graphicFrame>
    </p:spTree>
    <p:extLst>
      <p:ext uri="{BB962C8B-B14F-4D97-AF65-F5344CB8AC3E}">
        <p14:creationId xmlns:p14="http://schemas.microsoft.com/office/powerpoint/2010/main" val="2161598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C53-169E-1FC3-5D15-584AAA93E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651" y="2300340"/>
            <a:ext cx="3756838" cy="2504559"/>
          </a:xfrm>
          <a:prstGeom prst="rect">
            <a:avLst/>
          </a:prstGeom>
          <a:noFill/>
          <a:ln>
            <a:noFill/>
          </a:ln>
        </p:spPr>
      </p:pic>
      <p:sp>
        <p:nvSpPr>
          <p:cNvPr id="2" name="Title 1">
            <a:extLst>
              <a:ext uri="{FF2B5EF4-FFF2-40B4-BE49-F238E27FC236}">
                <a16:creationId xmlns:a16="http://schemas.microsoft.com/office/drawing/2014/main" id="{77E9597E-2C28-23E9-774F-1DDEB0658359}"/>
              </a:ext>
            </a:extLst>
          </p:cNvPr>
          <p:cNvSpPr>
            <a:spLocks noGrp="1"/>
          </p:cNvSpPr>
          <p:nvPr>
            <p:ph type="title"/>
          </p:nvPr>
        </p:nvSpPr>
        <p:spPr/>
        <p:txBody>
          <a:bodyPr/>
          <a:lstStyle/>
          <a:p>
            <a:r>
              <a:rPr lang="en-US" dirty="0"/>
              <a:t>Aim 1: To determine the local accuracy of non-invasive assessments of blood PaCO2</a:t>
            </a:r>
          </a:p>
        </p:txBody>
      </p:sp>
      <p:graphicFrame>
        <p:nvGraphicFramePr>
          <p:cNvPr id="4" name="Content Placeholder 3">
            <a:extLst>
              <a:ext uri="{FF2B5EF4-FFF2-40B4-BE49-F238E27FC236}">
                <a16:creationId xmlns:a16="http://schemas.microsoft.com/office/drawing/2014/main" id="{53AE4753-6AAB-A1CE-404D-E2D0D499E0E2}"/>
              </a:ext>
            </a:extLst>
          </p:cNvPr>
          <p:cNvGraphicFramePr>
            <a:graphicFrameLocks noGrp="1"/>
          </p:cNvGraphicFramePr>
          <p:nvPr>
            <p:ph idx="1"/>
            <p:extLst>
              <p:ext uri="{D42A27DB-BD31-4B8C-83A1-F6EECF244321}">
                <p14:modId xmlns:p14="http://schemas.microsoft.com/office/powerpoint/2010/main" val="141963520"/>
              </p:ext>
            </p:extLst>
          </p:nvPr>
        </p:nvGraphicFramePr>
        <p:xfrm>
          <a:off x="1010889" y="4988175"/>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graphicFrame>
        <p:nvGraphicFramePr>
          <p:cNvPr id="5" name="Table 4">
            <a:extLst>
              <a:ext uri="{FF2B5EF4-FFF2-40B4-BE49-F238E27FC236}">
                <a16:creationId xmlns:a16="http://schemas.microsoft.com/office/drawing/2014/main" id="{5AF08769-F1AB-F469-4BE7-7B2D4DB760CF}"/>
              </a:ext>
            </a:extLst>
          </p:cNvPr>
          <p:cNvGraphicFramePr>
            <a:graphicFrameLocks noGrp="1"/>
          </p:cNvGraphicFramePr>
          <p:nvPr>
            <p:extLst>
              <p:ext uri="{D42A27DB-BD31-4B8C-83A1-F6EECF244321}">
                <p14:modId xmlns:p14="http://schemas.microsoft.com/office/powerpoint/2010/main" val="837776898"/>
              </p:ext>
            </p:extLst>
          </p:nvPr>
        </p:nvGraphicFramePr>
        <p:xfrm>
          <a:off x="168442" y="2481153"/>
          <a:ext cx="3534402" cy="2140123"/>
        </p:xfrm>
        <a:graphic>
          <a:graphicData uri="http://schemas.openxmlformats.org/drawingml/2006/table">
            <a:tbl>
              <a:tblPr>
                <a:tableStyleId>{FABFCF23-3B69-468F-B69F-88F6DE6A72F2}</a:tableStyleId>
              </a:tblPr>
              <a:tblGrid>
                <a:gridCol w="957584">
                  <a:extLst>
                    <a:ext uri="{9D8B030D-6E8A-4147-A177-3AD203B41FA5}">
                      <a16:colId xmlns:a16="http://schemas.microsoft.com/office/drawing/2014/main" val="3951179501"/>
                    </a:ext>
                  </a:extLst>
                </a:gridCol>
                <a:gridCol w="868334">
                  <a:extLst>
                    <a:ext uri="{9D8B030D-6E8A-4147-A177-3AD203B41FA5}">
                      <a16:colId xmlns:a16="http://schemas.microsoft.com/office/drawing/2014/main" val="847314954"/>
                    </a:ext>
                  </a:extLst>
                </a:gridCol>
                <a:gridCol w="824884">
                  <a:extLst>
                    <a:ext uri="{9D8B030D-6E8A-4147-A177-3AD203B41FA5}">
                      <a16:colId xmlns:a16="http://schemas.microsoft.com/office/drawing/2014/main" val="1411215407"/>
                    </a:ext>
                  </a:extLst>
                </a:gridCol>
                <a:gridCol w="883600">
                  <a:extLst>
                    <a:ext uri="{9D8B030D-6E8A-4147-A177-3AD203B41FA5}">
                      <a16:colId xmlns:a16="http://schemas.microsoft.com/office/drawing/2014/main" val="3868723423"/>
                    </a:ext>
                  </a:extLst>
                </a:gridCol>
              </a:tblGrid>
              <a:tr h="221055">
                <a:tc>
                  <a:txBody>
                    <a:bodyPr/>
                    <a:lstStyle/>
                    <a:p>
                      <a:pPr algn="l" fontAlgn="b"/>
                      <a:r>
                        <a:rPr lang="en-US" sz="1400" b="1" u="none" strike="noStrike" dirty="0">
                          <a:effectLst/>
                        </a:rPr>
                        <a:t> </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395143">
                <a:tc>
                  <a:txBody>
                    <a:bodyPr/>
                    <a:lstStyle/>
                    <a:p>
                      <a:pPr algn="l" fontAlgn="b"/>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N=879,019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N=675,620</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N=203,399</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401124">
                <a:tc>
                  <a:txBody>
                    <a:bodyPr/>
                    <a:lstStyle/>
                    <a:p>
                      <a:pPr algn="l" fontAlgn="b"/>
                      <a:r>
                        <a:rPr lang="en-US" sz="1400" b="1" u="none" strike="noStrike" dirty="0">
                          <a:effectLst/>
                        </a:rPr>
                        <a:t>   Ambulatory</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401124">
                <a:tc>
                  <a:txBody>
                    <a:bodyPr/>
                    <a:lstStyle/>
                    <a:p>
                      <a:pPr algn="l" fontAlgn="b"/>
                      <a:r>
                        <a:rPr lang="en-US" sz="1400" b="1" u="none" strike="noStrike" dirty="0">
                          <a:effectLst/>
                        </a:rPr>
                        <a:t>Emergency</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401124">
                <a:tc>
                  <a:txBody>
                    <a:bodyPr/>
                    <a:lstStyle/>
                    <a:p>
                      <a:pPr algn="l" fontAlgn="b"/>
                      <a:r>
                        <a:rPr lang="en-US" sz="1400" b="1" u="none" strike="noStrike" dirty="0">
                          <a:effectLst/>
                        </a:rPr>
                        <a:t>Inpatient</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6" name="Picture 5">
            <a:extLst>
              <a:ext uri="{FF2B5EF4-FFF2-40B4-BE49-F238E27FC236}">
                <a16:creationId xmlns:a16="http://schemas.microsoft.com/office/drawing/2014/main" id="{D0C4548E-E2A2-7ED8-936B-47D38D51F0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587" y="2398739"/>
            <a:ext cx="3394415" cy="2262944"/>
          </a:xfrm>
          <a:prstGeom prst="rect">
            <a:avLst/>
          </a:prstGeom>
          <a:noFill/>
          <a:ln>
            <a:noFill/>
          </a:ln>
        </p:spPr>
      </p:pic>
      <p:pic>
        <p:nvPicPr>
          <p:cNvPr id="8" name="Picture 7">
            <a:extLst>
              <a:ext uri="{FF2B5EF4-FFF2-40B4-BE49-F238E27FC236}">
                <a16:creationId xmlns:a16="http://schemas.microsoft.com/office/drawing/2014/main" id="{C7A84AAE-BD6F-613B-1525-A72926CECBA3}"/>
              </a:ext>
            </a:extLst>
          </p:cNvPr>
          <p:cNvPicPr>
            <a:picLocks noChangeAspect="1"/>
          </p:cNvPicPr>
          <p:nvPr/>
        </p:nvPicPr>
        <p:blipFill>
          <a:blip r:embed="rId5"/>
          <a:stretch>
            <a:fillRect/>
          </a:stretch>
        </p:blipFill>
        <p:spPr>
          <a:xfrm>
            <a:off x="4529256" y="1693433"/>
            <a:ext cx="2092247" cy="715531"/>
          </a:xfrm>
          <a:prstGeom prst="rect">
            <a:avLst/>
          </a:prstGeom>
        </p:spPr>
      </p:pic>
      <p:cxnSp>
        <p:nvCxnSpPr>
          <p:cNvPr id="10" name="Straight Arrow Connector 9">
            <a:extLst>
              <a:ext uri="{FF2B5EF4-FFF2-40B4-BE49-F238E27FC236}">
                <a16:creationId xmlns:a16="http://schemas.microsoft.com/office/drawing/2014/main" id="{0BBF49F0-8995-6019-2489-047C078D9009}"/>
              </a:ext>
            </a:extLst>
          </p:cNvPr>
          <p:cNvCxnSpPr>
            <a:cxnSpLocks/>
          </p:cNvCxnSpPr>
          <p:nvPr/>
        </p:nvCxnSpPr>
        <p:spPr>
          <a:xfrm>
            <a:off x="3787066" y="3669630"/>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929AB-986D-CE9E-C805-AA9430D63CF4}"/>
              </a:ext>
            </a:extLst>
          </p:cNvPr>
          <p:cNvCxnSpPr>
            <a:cxnSpLocks/>
          </p:cNvCxnSpPr>
          <p:nvPr/>
        </p:nvCxnSpPr>
        <p:spPr>
          <a:xfrm>
            <a:off x="7467456" y="3717758"/>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AC04D6-539C-D46E-6020-7C0BF91C012A}"/>
              </a:ext>
            </a:extLst>
          </p:cNvPr>
          <p:cNvCxnSpPr>
            <a:cxnSpLocks/>
          </p:cNvCxnSpPr>
          <p:nvPr/>
        </p:nvCxnSpPr>
        <p:spPr>
          <a:xfrm>
            <a:off x="11497782" y="3717758"/>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96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To determine the local accuracy of non-invasive assessments of blood PaCO2</a:t>
            </a:r>
          </a:p>
        </p:txBody>
      </p:sp>
      <p:pic>
        <p:nvPicPr>
          <p:cNvPr id="7" name="Content Placeholder 6" descr="A diagram of medical information&#10;&#10;Description automatically generated with medium confidence">
            <a:extLst>
              <a:ext uri="{FF2B5EF4-FFF2-40B4-BE49-F238E27FC236}">
                <a16:creationId xmlns:a16="http://schemas.microsoft.com/office/drawing/2014/main" id="{4D3BBA5B-C6EF-78B4-7711-123A2810C3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119" y="2944273"/>
            <a:ext cx="4105275" cy="3076575"/>
          </a:xfrm>
        </p:spPr>
      </p:pic>
      <p:sp>
        <p:nvSpPr>
          <p:cNvPr id="9" name="Content Placeholder 2">
            <a:extLst>
              <a:ext uri="{FF2B5EF4-FFF2-40B4-BE49-F238E27FC236}">
                <a16:creationId xmlns:a16="http://schemas.microsoft.com/office/drawing/2014/main" id="{AC3B897C-44A8-3B27-2EB8-9A92DE6DCE5F}"/>
              </a:ext>
            </a:extLst>
          </p:cNvPr>
          <p:cNvSpPr txBox="1">
            <a:spLocks/>
          </p:cNvSpPr>
          <p:nvPr/>
        </p:nvSpPr>
        <p:spPr>
          <a:xfrm>
            <a:off x="4130843" y="1907358"/>
            <a:ext cx="8061157" cy="3043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N=~65 = power of 0.8 for TcCO2-PaCO2 LOA ~8mmHg </a:t>
            </a:r>
          </a:p>
          <a:p>
            <a:pPr marL="0" indent="0">
              <a:buFont typeface="Arial" panose="020B0604020202020204" pitchFamily="34" charset="0"/>
              <a:buNone/>
            </a:pPr>
            <a:r>
              <a:rPr lang="en-US" dirty="0"/>
              <a:t>Expected Outcomes:</a:t>
            </a:r>
          </a:p>
          <a:p>
            <a:pPr lvl="1"/>
            <a:r>
              <a:rPr lang="en-US" dirty="0"/>
              <a:t>TcCO2 feasibility assessment</a:t>
            </a:r>
          </a:p>
          <a:p>
            <a:pPr lvl="1"/>
            <a:r>
              <a:rPr lang="en-US" dirty="0"/>
              <a:t>TcCO2 local limits of agreement</a:t>
            </a:r>
          </a:p>
          <a:p>
            <a:pPr lvl="1"/>
            <a:r>
              <a:rPr lang="en-US" dirty="0"/>
              <a:t>Predictive modeling external validation</a:t>
            </a:r>
          </a:p>
          <a:p>
            <a:pPr lvl="1"/>
            <a:r>
              <a:rPr lang="en-US" dirty="0"/>
              <a:t>Career development aim: prospective study design and execution</a:t>
            </a:r>
          </a:p>
        </p:txBody>
      </p:sp>
      <p:pic>
        <p:nvPicPr>
          <p:cNvPr id="10" name="Picture 4" descr="Can I trust my model's probabilities? A deep dive into probability  calibration">
            <a:extLst>
              <a:ext uri="{FF2B5EF4-FFF2-40B4-BE49-F238E27FC236}">
                <a16:creationId xmlns:a16="http://schemas.microsoft.com/office/drawing/2014/main" id="{F3CAC98B-90F9-125D-5E59-CF04DF4A3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397" y="4782884"/>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ceiver operating characteristic - Wikipedia">
            <a:extLst>
              <a:ext uri="{FF2B5EF4-FFF2-40B4-BE49-F238E27FC236}">
                <a16:creationId xmlns:a16="http://schemas.microsoft.com/office/drawing/2014/main" id="{3F7F85B8-66BA-59DA-BE03-48F6DC24D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397" y="4746125"/>
            <a:ext cx="1971921" cy="197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3" name="Content Placeholder 2">
            <a:extLst>
              <a:ext uri="{FF2B5EF4-FFF2-40B4-BE49-F238E27FC236}">
                <a16:creationId xmlns:a16="http://schemas.microsoft.com/office/drawing/2014/main" id="{C63934B0-5045-69EF-8951-DEB37EE33BAE}"/>
              </a:ext>
            </a:extLst>
          </p:cNvPr>
          <p:cNvSpPr>
            <a:spLocks noGrp="1"/>
          </p:cNvSpPr>
          <p:nvPr>
            <p:ph idx="1"/>
          </p:nvPr>
        </p:nvSpPr>
        <p:spPr/>
        <p:txBody>
          <a:bodyPr/>
          <a:lstStyle/>
          <a:p>
            <a:pPr marL="0" indent="0">
              <a:buNone/>
            </a:pPr>
            <a:r>
              <a:rPr lang="en-US" dirty="0"/>
              <a:t>Statistical Insights: </a:t>
            </a:r>
          </a:p>
          <a:p>
            <a:pPr lvl="1"/>
            <a:r>
              <a:rPr lang="en-US" dirty="0"/>
              <a:t>Accuracy needed for clinical care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Required accuracy for prevalence estimate</a:t>
            </a:r>
          </a:p>
          <a:p>
            <a:pPr lvl="1"/>
            <a:r>
              <a:rPr lang="en-US" dirty="0"/>
              <a:t>Pre-test probability estimate allows stratified sampling </a:t>
            </a:r>
            <a:r>
              <a:rPr lang="en-US" dirty="0">
                <a:latin typeface="Calibri" panose="020F0502020204030204" pitchFamily="34" charset="0"/>
                <a:ea typeface="Calibri" panose="020F0502020204030204" pitchFamily="34" charset="0"/>
                <a:cs typeface="Calibri" panose="020F0502020204030204" pitchFamily="34" charset="0"/>
              </a:rPr>
              <a:t>→ efficiency</a:t>
            </a:r>
            <a:endParaRPr lang="en-US" dirty="0"/>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4737561" y="5065291"/>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spTree>
    <p:extLst>
      <p:ext uri="{BB962C8B-B14F-4D97-AF65-F5344CB8AC3E}">
        <p14:creationId xmlns:p14="http://schemas.microsoft.com/office/powerpoint/2010/main" val="42060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838200" y="1825625"/>
            <a:ext cx="10515600" cy="4351338"/>
          </a:xfrm>
        </p:spPr>
        <p:txBody>
          <a:bodyPr>
            <a:normAutofit fontScale="70000" lnSpcReduction="20000"/>
          </a:bodyPr>
          <a:lstStyle/>
          <a:p>
            <a:r>
              <a:rPr lang="en-US" dirty="0"/>
              <a:t>Design:</a:t>
            </a:r>
          </a:p>
          <a:p>
            <a:pPr lvl="1"/>
            <a:r>
              <a:rPr lang="en-US" dirty="0"/>
              <a:t>Within 24 hours of admit</a:t>
            </a:r>
          </a:p>
          <a:p>
            <a:pPr lvl="1"/>
            <a:r>
              <a:rPr lang="en-US" dirty="0"/>
              <a:t>Stratified sampling by decile of the predicted likelihood of hypercapnia</a:t>
            </a:r>
          </a:p>
          <a:p>
            <a:pPr lvl="2"/>
            <a:r>
              <a:rPr lang="en-US" dirty="0"/>
              <a:t>Overall prevalence estimate = weighted [by overall hospital] average of decile prevalences. </a:t>
            </a:r>
          </a:p>
          <a:p>
            <a:pPr lvl="1"/>
            <a:r>
              <a:rPr lang="en-US" dirty="0"/>
              <a:t>Apply TcCO2</a:t>
            </a:r>
          </a:p>
          <a:p>
            <a:pPr lvl="1"/>
            <a:r>
              <a:rPr lang="en-US" dirty="0"/>
              <a:t>Sample Size Calculation: </a:t>
            </a:r>
          </a:p>
          <a:p>
            <a:pPr lvl="2"/>
            <a:r>
              <a:rPr lang="en-US" dirty="0"/>
              <a:t>Complex: Upper bound = unstratified: n=200  would give 5% 95CI width at expected prevalence of 2.5% 	</a:t>
            </a:r>
          </a:p>
          <a:p>
            <a:r>
              <a:rPr lang="en-US" dirty="0"/>
              <a:t>Outcomes: </a:t>
            </a:r>
          </a:p>
          <a:p>
            <a:pPr lvl="1"/>
            <a:r>
              <a:rPr lang="en-US" dirty="0"/>
              <a:t>Estimated in-hospital prevalence </a:t>
            </a:r>
          </a:p>
          <a:p>
            <a:pPr lvl="2"/>
            <a:r>
              <a:rPr lang="en-US" dirty="0"/>
              <a:t>% recognized(?) – should information be shared with teams? (or, vs historical control)</a:t>
            </a:r>
          </a:p>
          <a:p>
            <a:r>
              <a:rPr lang="en-US" dirty="0"/>
              <a:t>How will this fail?</a:t>
            </a:r>
          </a:p>
          <a:p>
            <a:pPr lvl="1"/>
            <a:r>
              <a:rPr lang="en-US" dirty="0"/>
              <a:t>Several pieces of data will update power calc </a:t>
            </a:r>
          </a:p>
          <a:p>
            <a:pPr lvl="2"/>
            <a:r>
              <a:rPr lang="en-US" dirty="0"/>
              <a:t>(distribution of predicted hypercapnia deciles, bias/agreement of TcCO2)</a:t>
            </a:r>
          </a:p>
          <a:p>
            <a:pPr lvl="1"/>
            <a:r>
              <a:rPr lang="en-US" dirty="0"/>
              <a:t>Can I access EHR data fast enough?</a:t>
            </a:r>
          </a:p>
          <a:p>
            <a:pPr lvl="1"/>
            <a:r>
              <a:rPr lang="en-US" dirty="0"/>
              <a:t>Hawthorne effect?</a:t>
            </a:r>
          </a:p>
          <a:p>
            <a:pPr lvl="1"/>
            <a:r>
              <a:rPr lang="en-US" dirty="0"/>
              <a:t>What if TcCO2 isn’t good enough? (VBG?)</a:t>
            </a:r>
          </a:p>
          <a:p>
            <a:pPr lvl="1"/>
            <a:r>
              <a:rPr lang="en-US" dirty="0"/>
              <a:t>Elevation adjustment? Due to hypoxemia, do they get identified earlier? </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5748" y="1227221"/>
            <a:ext cx="2484783" cy="2484783"/>
          </a:xfrm>
          <a:prstGeom prst="rect">
            <a:avLst/>
          </a:prstGeom>
        </p:spPr>
      </p:pic>
      <p:sp>
        <p:nvSpPr>
          <p:cNvPr id="7" name="TextBox 6">
            <a:extLst>
              <a:ext uri="{FF2B5EF4-FFF2-40B4-BE49-F238E27FC236}">
                <a16:creationId xmlns:a16="http://schemas.microsoft.com/office/drawing/2014/main" id="{2B6E0CF5-B105-38EB-E294-8EA63AB12CAB}"/>
              </a:ext>
            </a:extLst>
          </p:cNvPr>
          <p:cNvSpPr txBox="1"/>
          <p:nvPr/>
        </p:nvSpPr>
        <p:spPr>
          <a:xfrm>
            <a:off x="9243085" y="4003576"/>
            <a:ext cx="2932696" cy="2308324"/>
          </a:xfrm>
          <a:prstGeom prst="rect">
            <a:avLst/>
          </a:prstGeom>
          <a:noFill/>
        </p:spPr>
        <p:txBody>
          <a:bodyPr wrap="square">
            <a:spAutoFit/>
          </a:bodyPr>
          <a:lstStyle/>
          <a:p>
            <a:r>
              <a:rPr lang="en-US" u="sng" dirty="0" err="1"/>
              <a:t>Nowbar</a:t>
            </a:r>
            <a:r>
              <a:rPr lang="en-US" u="sng" dirty="0"/>
              <a:t> et al. 2004</a:t>
            </a:r>
            <a:r>
              <a:rPr lang="en-US" dirty="0"/>
              <a:t>: All w/ BMI </a:t>
            </a:r>
            <a:r>
              <a:rPr lang="en-US" dirty="0">
                <a:effectLst/>
              </a:rPr>
              <a:t>≥35 kg/m</a:t>
            </a:r>
            <a:r>
              <a:rPr lang="en-US" baseline="30000" dirty="0">
                <a:effectLst/>
              </a:rPr>
              <a:t>2</a:t>
            </a:r>
            <a:r>
              <a:rPr lang="en-US" dirty="0">
                <a:effectLst/>
              </a:rPr>
              <a:t> admitted to inpatient medicine service at the Denver VA. Everyone (n=277) gets an ABG. </a:t>
            </a:r>
            <a:r>
              <a:rPr lang="en-US" b="1" dirty="0">
                <a:effectLst/>
              </a:rPr>
              <a:t>31%</a:t>
            </a:r>
            <a:r>
              <a:rPr lang="en-US" dirty="0">
                <a:effectLst/>
              </a:rPr>
              <a:t> had hypercapnia. Only 1/3 of those had therapy started (teams were told)</a:t>
            </a:r>
          </a:p>
        </p:txBody>
      </p:sp>
    </p:spTree>
    <p:extLst>
      <p:ext uri="{BB962C8B-B14F-4D97-AF65-F5344CB8AC3E}">
        <p14:creationId xmlns:p14="http://schemas.microsoft.com/office/powerpoint/2010/main" val="250442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6116</TotalTime>
  <Words>2068</Words>
  <Application>Microsoft Macintosh PowerPoint</Application>
  <PresentationFormat>Widescreen</PresentationFormat>
  <Paragraphs>241</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Google Sans</vt:lpstr>
      <vt:lpstr>Guardian TextSans Web</vt:lpstr>
      <vt:lpstr>Helvetica Neue</vt:lpstr>
      <vt:lpstr>Segoe UI</vt:lpstr>
      <vt:lpstr>Times New Roman</vt:lpstr>
      <vt:lpstr>Office Theme</vt:lpstr>
      <vt:lpstr>Improved Recognition of Inpatient Hypercapnic Respiratory Failure </vt:lpstr>
      <vt:lpstr>Hypercapnic Respiratory Failure</vt:lpstr>
      <vt:lpstr>Hypercapnia is common, is probably becoming more common, and is treatable.</vt:lpstr>
      <vt:lpstr>By the time patients are caught: ↑morbidity</vt:lpstr>
      <vt:lpstr>PowerPoint Presentation</vt:lpstr>
      <vt:lpstr>Aim 1: To determine the local accuracy of non-invasive assessments of blood PaCO2</vt:lpstr>
      <vt:lpstr>Aim 1: To determine the local accuracy of non-invasive assessments of blood PaCO2</vt:lpstr>
      <vt:lpstr>Aim 2: To estimate the prevalence of unrecognized hypercapnia in inpatients</vt:lpstr>
      <vt:lpstr>Aim 2: To estimate the prevalence of unrecognized hypercapnia in inpatients</vt:lpstr>
      <vt:lpstr>Aim 3: To estimate the potential impact of early &amp; reliable identification</vt:lpstr>
      <vt:lpstr>Aim 3: To estimate the potential impact of early &amp; reliable identification</vt:lpstr>
      <vt:lpstr>Additional Design Thoughts: </vt:lpstr>
      <vt:lpstr>Additional Design Thoughts: </vt:lpstr>
      <vt:lpstr>What is expected to come from this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11</cp:revision>
  <dcterms:created xsi:type="dcterms:W3CDTF">2023-10-25T15:39:49Z</dcterms:created>
  <dcterms:modified xsi:type="dcterms:W3CDTF">2023-10-31T13:37:54Z</dcterms:modified>
</cp:coreProperties>
</file>